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296" r:id="rId5"/>
    <p:sldId id="295" r:id="rId6"/>
    <p:sldId id="256" r:id="rId7"/>
    <p:sldId id="1060" r:id="rId8"/>
    <p:sldId id="1115" r:id="rId9"/>
    <p:sldId id="1159" r:id="rId10"/>
    <p:sldId id="1161" r:id="rId11"/>
    <p:sldId id="1052" r:id="rId12"/>
    <p:sldId id="1162" r:id="rId13"/>
    <p:sldId id="1164" r:id="rId14"/>
    <p:sldId id="1146" r:id="rId15"/>
    <p:sldId id="1147" r:id="rId16"/>
    <p:sldId id="1163" r:id="rId17"/>
    <p:sldId id="1165" r:id="rId18"/>
    <p:sldId id="1166" r:id="rId19"/>
    <p:sldId id="1167" r:id="rId20"/>
    <p:sldId id="1168" r:id="rId21"/>
    <p:sldId id="1169" r:id="rId22"/>
    <p:sldId id="11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MEMORY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Write an LLVM IR function that takes a pointer to an array of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ints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returns the element at index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0F7BF-45CD-E14D-EEBA-2E995AEB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1" y="2844142"/>
            <a:ext cx="2781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GetElementPtr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304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Writing “Interesting”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749008"/>
            <a:ext cx="108992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now write Turing complete programs</a:t>
            </a:r>
          </a:p>
        </p:txBody>
      </p:sp>
      <p:pic>
        <p:nvPicPr>
          <p:cNvPr id="1026" name="Picture 2" descr="Mission Accomplished speech - Wikipedia">
            <a:extLst>
              <a:ext uri="{FF2B5EF4-FFF2-40B4-BE49-F238E27FC236}">
                <a16:creationId xmlns:a16="http://schemas.microsoft.com/office/drawing/2014/main" id="{97ECA6FA-28C9-4CB3-0501-54F44E68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2434807"/>
            <a:ext cx="63531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2A8AFC-0BE7-8032-FA44-36FA51B6653B}"/>
              </a:ext>
            </a:extLst>
          </p:cNvPr>
          <p:cNvSpPr txBox="1">
            <a:spLocks/>
          </p:cNvSpPr>
          <p:nvPr/>
        </p:nvSpPr>
        <p:spPr>
          <a:xfrm>
            <a:off x="847894" y="5732003"/>
            <a:ext cx="108992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But these programs are very Boring!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51D13-4100-3038-2AE8-A88DD5329EFE}"/>
              </a:ext>
            </a:extLst>
          </p:cNvPr>
          <p:cNvSpPr txBox="1"/>
          <p:nvPr/>
        </p:nvSpPr>
        <p:spPr>
          <a:xfrm>
            <a:off x="880846" y="6137874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We need to interact with external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6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Calls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5" y="3964991"/>
            <a:ext cx="32298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Constrained Syntax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4990A-6E8C-DE59-2631-24449DEA4BA4}"/>
              </a:ext>
            </a:extLst>
          </p:cNvPr>
          <p:cNvSpPr txBox="1"/>
          <p:nvPr/>
        </p:nvSpPr>
        <p:spPr>
          <a:xfrm>
            <a:off x="1700509" y="1903936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call         &lt;callee sig&gt;   &lt;function name&gt;         ( &lt;</a:t>
            </a:r>
            <a:r>
              <a:rPr lang="en-US" dirty="0" err="1"/>
              <a:t>argList</a:t>
            </a:r>
            <a:r>
              <a:rPr lang="en-US" dirty="0"/>
              <a:t>&gt;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F4D29-40E8-6775-3D0A-677545F69016}"/>
              </a:ext>
            </a:extLst>
          </p:cNvPr>
          <p:cNvSpPr txBox="1"/>
          <p:nvPr/>
        </p:nvSpPr>
        <p:spPr>
          <a:xfrm>
            <a:off x="588395" y="2301210"/>
            <a:ext cx="1007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%res = call  i32(i32,i32)     @max     (i32 1, i32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5FB9F-0BBC-F479-D65B-058997EDCFEA}"/>
              </a:ext>
            </a:extLst>
          </p:cNvPr>
          <p:cNvSpPr txBox="1"/>
          <p:nvPr/>
        </p:nvSpPr>
        <p:spPr>
          <a:xfrm>
            <a:off x="1230949" y="3163650"/>
            <a:ext cx="927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Somewhat surprisingly, does not (always) require the full function signature of the callee!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syntax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495EF-97FD-C79A-FA75-9FA5E1A72FBB}"/>
              </a:ext>
            </a:extLst>
          </p:cNvPr>
          <p:cNvSpPr txBox="1"/>
          <p:nvPr/>
        </p:nvSpPr>
        <p:spPr>
          <a:xfrm>
            <a:off x="1568701" y="442428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call &lt;return type&gt; &lt;function name&gt;     ( &lt;</a:t>
            </a:r>
            <a:r>
              <a:rPr lang="en-US" dirty="0" err="1"/>
              <a:t>argList</a:t>
            </a:r>
            <a:r>
              <a:rPr lang="en-US" dirty="0"/>
              <a:t>&gt;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F4FB7-024A-B417-CF37-6BAF0DB2B143}"/>
              </a:ext>
            </a:extLst>
          </p:cNvPr>
          <p:cNvSpPr txBox="1"/>
          <p:nvPr/>
        </p:nvSpPr>
        <p:spPr>
          <a:xfrm>
            <a:off x="588395" y="4821561"/>
            <a:ext cx="1007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%res = call  i32        @max     (i32 1, i32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D8CF6-9F1E-8F12-80E5-53981A26A2F1}"/>
              </a:ext>
            </a:extLst>
          </p:cNvPr>
          <p:cNvSpPr txBox="1"/>
          <p:nvPr/>
        </p:nvSpPr>
        <p:spPr>
          <a:xfrm>
            <a:off x="1111494" y="5444990"/>
            <a:ext cx="927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general syntax IS required if a function has </a:t>
            </a:r>
            <a:r>
              <a:rPr lang="en-US" b="1" dirty="0" err="1"/>
              <a:t>varargs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B5AC4-7E5E-2690-D2CE-08536621577B}"/>
              </a:ext>
            </a:extLst>
          </p:cNvPr>
          <p:cNvSpPr txBox="1"/>
          <p:nvPr/>
        </p:nvSpPr>
        <p:spPr>
          <a:xfrm>
            <a:off x="1149178" y="5882492"/>
            <a:ext cx="788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call i32 (i8*, ...) @printf(i8*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i32 123)</a:t>
            </a:r>
          </a:p>
        </p:txBody>
      </p:sp>
    </p:spTree>
    <p:extLst>
      <p:ext uri="{BB962C8B-B14F-4D97-AF65-F5344CB8AC3E}">
        <p14:creationId xmlns:p14="http://schemas.microsoft.com/office/powerpoint/2010/main" val="16451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External Calls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A3FE6-D615-BA6D-E55F-B13754735FDE}"/>
              </a:ext>
            </a:extLst>
          </p:cNvPr>
          <p:cNvSpPr txBox="1"/>
          <p:nvPr/>
        </p:nvSpPr>
        <p:spPr>
          <a:xfrm>
            <a:off x="1149178" y="1895388"/>
            <a:ext cx="788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call i32 (i8*, ...) @printf(i8*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i32 123)</a:t>
            </a:r>
          </a:p>
        </p:txBody>
      </p:sp>
    </p:spTree>
    <p:extLst>
      <p:ext uri="{BB962C8B-B14F-4D97-AF65-F5344CB8AC3E}">
        <p14:creationId xmlns:p14="http://schemas.microsoft.com/office/powerpoint/2010/main" val="415934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</a:t>
            </a:r>
            <a:r>
              <a:rPr lang="en-US" sz="3400" b="1" dirty="0" err="1"/>
              <a:t>AtoI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336824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PRINTF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B03D6A-E756-437C-8C02-6EB571BB7562}"/>
              </a:ext>
            </a:extLst>
          </p:cNvPr>
          <p:cNvSpPr txBox="1">
            <a:spLocks/>
          </p:cNvSpPr>
          <p:nvPr/>
        </p:nvSpPr>
        <p:spPr>
          <a:xfrm>
            <a:off x="827298" y="1456563"/>
            <a:ext cx="100754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146102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THE LLVM TOOLS: CLANG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F65C7-C20B-2BD9-D1F2-E0AC08E5DA44}"/>
              </a:ext>
            </a:extLst>
          </p:cNvPr>
          <p:cNvSpPr txBox="1"/>
          <p:nvPr/>
        </p:nvSpPr>
        <p:spPr>
          <a:xfrm>
            <a:off x="3015762" y="2998149"/>
            <a:ext cx="616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clang -S -emit-</a:t>
            </a:r>
            <a:r>
              <a:rPr lang="en-US" dirty="0" err="1"/>
              <a:t>llvm</a:t>
            </a:r>
            <a:r>
              <a:rPr lang="en-US" dirty="0"/>
              <a:t> </a:t>
            </a:r>
            <a:r>
              <a:rPr lang="en-US" dirty="0" err="1"/>
              <a:t>foo.c</a:t>
            </a:r>
            <a:r>
              <a:rPr lang="en-US" dirty="0"/>
              <a:t> -o </a:t>
            </a:r>
            <a:r>
              <a:rPr lang="en-US" dirty="0" err="1"/>
              <a:t>foo.ll</a:t>
            </a:r>
            <a:r>
              <a:rPr lang="en-US" dirty="0"/>
              <a:t> -disable-O0-optnone</a:t>
            </a:r>
          </a:p>
        </p:txBody>
      </p:sp>
    </p:spTree>
    <p:extLst>
      <p:ext uri="{BB962C8B-B14F-4D97-AF65-F5344CB8AC3E}">
        <p14:creationId xmlns:p14="http://schemas.microsoft.com/office/powerpoint/2010/main" val="3004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THE LLVM TOOLS: OPT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DC827-B7E5-D9F3-5B39-E6EEE1FF8C64}"/>
              </a:ext>
            </a:extLst>
          </p:cNvPr>
          <p:cNvSpPr txBox="1"/>
          <p:nvPr/>
        </p:nvSpPr>
        <p:spPr>
          <a:xfrm>
            <a:off x="3005870" y="2690415"/>
            <a:ext cx="6170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opt -dot-</a:t>
            </a:r>
            <a:r>
              <a:rPr lang="en-US" dirty="0" err="1"/>
              <a:t>cfg</a:t>
            </a:r>
            <a:r>
              <a:rPr lang="en-US" dirty="0"/>
              <a:t> </a:t>
            </a:r>
            <a:r>
              <a:rPr lang="en-US" dirty="0" err="1"/>
              <a:t>foo.ll</a:t>
            </a:r>
            <a:r>
              <a:rPr lang="en-US" dirty="0"/>
              <a:t> -disable-output</a:t>
            </a:r>
          </a:p>
        </p:txBody>
      </p:sp>
    </p:spTree>
    <p:extLst>
      <p:ext uri="{BB962C8B-B14F-4D97-AF65-F5344CB8AC3E}">
        <p14:creationId xmlns:p14="http://schemas.microsoft.com/office/powerpoint/2010/main" val="391830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WRITING AN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35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03F04-F5ED-7882-AC74-F85A7E316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calls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We’re Basically ready to do static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Described LLVM’s Concept of Named Memory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322190"/>
            <a:ext cx="6121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No mathematical relationship between distinct named memory items</a:t>
            </a:r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Guaranteed mathematical relation WITHIN named memory items (as exploited by GEP)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FB3F62-B595-2EBA-9F66-2F564EE43BF9}"/>
              </a:ext>
            </a:extLst>
          </p:cNvPr>
          <p:cNvSpPr txBox="1">
            <a:spLocks/>
          </p:cNvSpPr>
          <p:nvPr/>
        </p:nvSpPr>
        <p:spPr>
          <a:xfrm>
            <a:off x="852010" y="3656066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Declaring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3C014-5AD4-6C7D-46C6-059EE52E66AC}"/>
              </a:ext>
            </a:extLst>
          </p:cNvPr>
          <p:cNvSpPr txBox="1"/>
          <p:nvPr/>
        </p:nvSpPr>
        <p:spPr>
          <a:xfrm>
            <a:off x="852009" y="4089203"/>
            <a:ext cx="61213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Local memory:</a:t>
            </a:r>
          </a:p>
          <a:p>
            <a:r>
              <a:rPr lang="it-IT" dirty="0"/>
              <a:t>	%ptrL = alloca i32,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Global memory:</a:t>
            </a:r>
          </a:p>
          <a:p>
            <a:r>
              <a:rPr lang="it-IT" dirty="0"/>
              <a:t>	@ptrG = global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(Global) constant: Guaranteed mathematical relation</a:t>
            </a:r>
          </a:p>
          <a:p>
            <a:r>
              <a:rPr lang="it-IT" dirty="0"/>
              <a:t>	@ptrC = constant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B1DDB-5D5F-2000-B1BC-EF627EB1EE26}"/>
              </a:ext>
            </a:extLst>
          </p:cNvPr>
          <p:cNvSpPr txBox="1"/>
          <p:nvPr/>
        </p:nvSpPr>
        <p:spPr>
          <a:xfrm>
            <a:off x="6755026" y="4327441"/>
            <a:ext cx="35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ptrLarr</a:t>
            </a:r>
            <a:r>
              <a:rPr lang="en-US" dirty="0"/>
              <a:t> = </a:t>
            </a:r>
            <a:r>
              <a:rPr lang="en-US" dirty="0" err="1"/>
              <a:t>alloca</a:t>
            </a:r>
            <a:r>
              <a:rPr lang="en-US" dirty="0"/>
              <a:t> [8 x i32], align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26F31-9924-A3CF-E30E-BC49D31CAD4A}"/>
              </a:ext>
            </a:extLst>
          </p:cNvPr>
          <p:cNvSpPr txBox="1"/>
          <p:nvPr/>
        </p:nvSpPr>
        <p:spPr>
          <a:xfrm>
            <a:off x="6767380" y="4891735"/>
            <a:ext cx="416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ptrGstruct</a:t>
            </a:r>
            <a:r>
              <a:rPr lang="en-US" dirty="0"/>
              <a:t> = global i32 {i32, i8}, align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B6F93-9514-4ECE-E068-BFE21ADD1E6F}"/>
              </a:ext>
            </a:extLst>
          </p:cNvPr>
          <p:cNvSpPr txBox="1"/>
          <p:nvPr/>
        </p:nvSpPr>
        <p:spPr>
          <a:xfrm>
            <a:off x="6804449" y="5505456"/>
            <a:ext cx="5132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@ptrCstructs = constant [2 x {i8, i32}]</a:t>
            </a:r>
          </a:p>
          <a:p>
            <a:r>
              <a:rPr lang="en-US" dirty="0"/>
              <a:t>        [{i8, i32} {i8 1, i32 2}, {i8, i32}{ i8 3, i32 4} ] , </a:t>
            </a:r>
          </a:p>
          <a:p>
            <a:r>
              <a:rPr lang="en-US" dirty="0"/>
              <a:t>        align 4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48B8A1-697A-EED9-5225-033EC7124FA4}"/>
              </a:ext>
            </a:extLst>
          </p:cNvPr>
          <p:cNvSpPr txBox="1">
            <a:spLocks/>
          </p:cNvSpPr>
          <p:nvPr/>
        </p:nvSpPr>
        <p:spPr>
          <a:xfrm>
            <a:off x="852010" y="1267095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Declaring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A9A07-E5ED-3725-B01B-01AE98A4BF7F}"/>
              </a:ext>
            </a:extLst>
          </p:cNvPr>
          <p:cNvSpPr txBox="1"/>
          <p:nvPr/>
        </p:nvSpPr>
        <p:spPr>
          <a:xfrm>
            <a:off x="852009" y="1700232"/>
            <a:ext cx="61213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Local memory:</a:t>
            </a:r>
          </a:p>
          <a:p>
            <a:r>
              <a:rPr lang="it-IT" dirty="0"/>
              <a:t>	%ptrL = alloca i32,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Global memory:</a:t>
            </a:r>
          </a:p>
          <a:p>
            <a:r>
              <a:rPr lang="it-IT" dirty="0"/>
              <a:t>	@ptrG = global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(Global) constant: Guaranteed mathematical relation</a:t>
            </a:r>
          </a:p>
          <a:p>
            <a:r>
              <a:rPr lang="it-IT" dirty="0"/>
              <a:t>	@ptrC = constant i32 2, align 4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92BCE3-21C8-65FB-1578-77BFDDDD0CAC}"/>
              </a:ext>
            </a:extLst>
          </p:cNvPr>
          <p:cNvSpPr txBox="1">
            <a:spLocks/>
          </p:cNvSpPr>
          <p:nvPr/>
        </p:nvSpPr>
        <p:spPr>
          <a:xfrm>
            <a:off x="732562" y="3989695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Accessing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A0B64-E7E9-44F2-0124-B63FE703E7EA}"/>
              </a:ext>
            </a:extLst>
          </p:cNvPr>
          <p:cNvSpPr txBox="1"/>
          <p:nvPr/>
        </p:nvSpPr>
        <p:spPr>
          <a:xfrm>
            <a:off x="6755026" y="1938470"/>
            <a:ext cx="35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ptrLarr</a:t>
            </a:r>
            <a:r>
              <a:rPr lang="en-US" dirty="0"/>
              <a:t> = </a:t>
            </a:r>
            <a:r>
              <a:rPr lang="en-US" dirty="0" err="1"/>
              <a:t>alloca</a:t>
            </a:r>
            <a:r>
              <a:rPr lang="en-US" dirty="0"/>
              <a:t> [8 x i32], align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3D701-4549-4741-6CA5-DF65DD195383}"/>
              </a:ext>
            </a:extLst>
          </p:cNvPr>
          <p:cNvSpPr txBox="1"/>
          <p:nvPr/>
        </p:nvSpPr>
        <p:spPr>
          <a:xfrm>
            <a:off x="6767380" y="2502764"/>
            <a:ext cx="416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ptrGstruct</a:t>
            </a:r>
            <a:r>
              <a:rPr lang="en-US" dirty="0"/>
              <a:t> = global i32 {i32, i8}, align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D042F-7187-D8E9-99F2-B433AC8E3E61}"/>
              </a:ext>
            </a:extLst>
          </p:cNvPr>
          <p:cNvSpPr txBox="1"/>
          <p:nvPr/>
        </p:nvSpPr>
        <p:spPr>
          <a:xfrm>
            <a:off x="6804449" y="3116485"/>
            <a:ext cx="5132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@ptrCstructs = constant [2 x {i8, i32}]</a:t>
            </a:r>
          </a:p>
          <a:p>
            <a:r>
              <a:rPr lang="en-US" dirty="0"/>
              <a:t>        [{i8, i32} {i8 1, i32 2}, {i8, i32}{ i8 3, i32 4} ] , </a:t>
            </a:r>
          </a:p>
          <a:p>
            <a:r>
              <a:rPr lang="en-US" dirty="0"/>
              <a:t>        align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A327B-F8D0-FA29-BD34-A814460D71EB}"/>
              </a:ext>
            </a:extLst>
          </p:cNvPr>
          <p:cNvSpPr txBox="1"/>
          <p:nvPr/>
        </p:nvSpPr>
        <p:spPr>
          <a:xfrm>
            <a:off x="852009" y="4268600"/>
            <a:ext cx="11327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Store scalar: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store i32 1, i32*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ptrL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Global memory: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%reg = load i32, i32* @ptrG</a:t>
            </a:r>
            <a:endParaRPr lang="en-US" dirty="0"/>
          </a:p>
          <a:p>
            <a:pPr marL="285750" indent="-285750">
              <a:buFont typeface="Tenorite" panose="00000500000000000000" pitchFamily="2" charset="0"/>
              <a:buChar char="−"/>
            </a:pPr>
            <a:r>
              <a:rPr lang="en-US" dirty="0"/>
              <a:t>Load index of aggregate type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eltPtr = getelementptr [2 x {i8, i32}],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    [2 x {i8, i32}]* @ptrCstructs, i64 0, i64 0, i32 1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%res = load i32, i32* %ret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Tenorite" panose="00000500000000000000" pitchFamily="2" charset="0"/>
              <a:buChar char="−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4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Follow-up What is the #0 here?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BBCCC-B3E9-DDDD-CF5B-7F55BF88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32" y="1921862"/>
            <a:ext cx="3276600" cy="1152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CFFD19-5423-D4C6-69F5-B73AF355E764}"/>
              </a:ext>
            </a:extLst>
          </p:cNvPr>
          <p:cNvSpPr txBox="1"/>
          <p:nvPr/>
        </p:nvSpPr>
        <p:spPr>
          <a:xfrm>
            <a:off x="4571397" y="3607296"/>
            <a:ext cx="6121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It’s an alias for an attribute list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BFE2D0-ECE9-C519-9E48-21870B44F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32" y="4276174"/>
            <a:ext cx="3810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little more GEP intuition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 time with GEP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902844-878D-A1FE-9AC1-8818A038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123" y="1351745"/>
            <a:ext cx="6792741" cy="1130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5FA3A-C5CE-4BCA-0B5F-45E7DE40E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35" y="1729495"/>
            <a:ext cx="4429125" cy="21526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943DE5-0A66-8D4A-854E-1F7141472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23" y="3012603"/>
            <a:ext cx="6792741" cy="14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288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7905</TotalTime>
  <Words>687</Words>
  <Application>Microsoft Office PowerPoint</Application>
  <PresentationFormat>Widescreen</PresentationFormat>
  <Paragraphs>110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Tenorite</vt:lpstr>
      <vt:lpstr>Monoline</vt:lpstr>
      <vt:lpstr>Exercise #11</vt:lpstr>
      <vt:lpstr>Administrivia and  Announcements</vt:lpstr>
      <vt:lpstr>LLVM calls</vt:lpstr>
      <vt:lpstr>Class Progress</vt:lpstr>
      <vt:lpstr>Last Time: LLVM MEMORY</vt:lpstr>
      <vt:lpstr>Last Time: LLVM MEMORY</vt:lpstr>
      <vt:lpstr>Follow-up What is the #0 here?</vt:lpstr>
      <vt:lpstr>Lecture Outline</vt:lpstr>
      <vt:lpstr>Some time with GEP</vt:lpstr>
      <vt:lpstr>GetElementPtr</vt:lpstr>
      <vt:lpstr>Writing “Interesting” Programs</vt:lpstr>
      <vt:lpstr>LLVM Calls</vt:lpstr>
      <vt:lpstr>LLVM External Calls</vt:lpstr>
      <vt:lpstr>LLVM AtoI</vt:lpstr>
      <vt:lpstr>LLVM PRINTF</vt:lpstr>
      <vt:lpstr>RUNNING THE LLVM TOOLS: CLANG</vt:lpstr>
      <vt:lpstr>RUNNING THE LLVM TOOLS: OPT</vt:lpstr>
      <vt:lpstr>Wrap-up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36</cp:revision>
  <dcterms:created xsi:type="dcterms:W3CDTF">2023-08-21T14:00:41Z</dcterms:created>
  <dcterms:modified xsi:type="dcterms:W3CDTF">2023-09-21T02:55:11Z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