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9"/>
  </p:notesMasterIdLst>
  <p:handoutMasterIdLst>
    <p:handoutMasterId r:id="rId40"/>
  </p:handoutMasterIdLst>
  <p:sldIdLst>
    <p:sldId id="296" r:id="rId5"/>
    <p:sldId id="256" r:id="rId6"/>
    <p:sldId id="318" r:id="rId7"/>
    <p:sldId id="295" r:id="rId8"/>
    <p:sldId id="277" r:id="rId9"/>
    <p:sldId id="298" r:id="rId10"/>
    <p:sldId id="300" r:id="rId11"/>
    <p:sldId id="323" r:id="rId12"/>
    <p:sldId id="302" r:id="rId13"/>
    <p:sldId id="303" r:id="rId14"/>
    <p:sldId id="304" r:id="rId15"/>
    <p:sldId id="306" r:id="rId16"/>
    <p:sldId id="307" r:id="rId17"/>
    <p:sldId id="315" r:id="rId18"/>
    <p:sldId id="340" r:id="rId19"/>
    <p:sldId id="317" r:id="rId20"/>
    <p:sldId id="319" r:id="rId21"/>
    <p:sldId id="320" r:id="rId22"/>
    <p:sldId id="322" r:id="rId23"/>
    <p:sldId id="324" r:id="rId24"/>
    <p:sldId id="325" r:id="rId25"/>
    <p:sldId id="326" r:id="rId26"/>
    <p:sldId id="327" r:id="rId27"/>
    <p:sldId id="316" r:id="rId28"/>
    <p:sldId id="311" r:id="rId29"/>
    <p:sldId id="329" r:id="rId30"/>
    <p:sldId id="328" r:id="rId31"/>
    <p:sldId id="332" r:id="rId32"/>
    <p:sldId id="333" r:id="rId33"/>
    <p:sldId id="341" r:id="rId34"/>
    <p:sldId id="335" r:id="rId35"/>
    <p:sldId id="334" r:id="rId36"/>
    <p:sldId id="336" r:id="rId37"/>
    <p:sldId id="33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is.cool/survey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is.cool/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sis.cool/syllabus" TargetMode="External"/><Relationship Id="rId2" Type="http://schemas.openxmlformats.org/officeDocument/2006/relationships/hyperlink" Target="https://analysis.cool/surve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ombuds@ku.edu" TargetMode="External"/><Relationship Id="rId3" Type="http://schemas.openxmlformats.org/officeDocument/2006/relationships/hyperlink" Target="tel:785-864-9255" TargetMode="External"/><Relationship Id="rId7" Type="http://schemas.openxmlformats.org/officeDocument/2006/relationships/hyperlink" Target="tel:785-864-7261" TargetMode="External"/><Relationship Id="rId2" Type="http://schemas.openxmlformats.org/officeDocument/2006/relationships/hyperlink" Target="https://civilrights.ku.edu/sexual-misconduct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aps.ku.edu/" TargetMode="External"/><Relationship Id="rId5" Type="http://schemas.openxmlformats.org/officeDocument/2006/relationships/hyperlink" Target="tel:785-864-2277" TargetMode="External"/><Relationship Id="rId4" Type="http://schemas.openxmlformats.org/officeDocument/2006/relationships/hyperlink" Target="mailto:care@ku.ed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err="1"/>
              <a:t>BaseLine</a:t>
            </a:r>
            <a:r>
              <a:rPr lang="en-US" sz="2200" i="1" dirty="0"/>
              <a:t> </a:t>
            </a:r>
            <a:r>
              <a:rPr lang="en-US" sz="2200" i="1" dirty="0" err="1"/>
              <a:t>KnowlEdge</a:t>
            </a:r>
            <a:r>
              <a:rPr lang="en-US" sz="2200" i="1" dirty="0"/>
              <a:t>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a buffer overflow attack? What are the consequences of such an attack?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static analysis?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computer security, to what does the CIA triad refer?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to call 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BA222-DDF2-73CB-88A1-98DCD1B01DDA}"/>
              </a:ext>
            </a:extLst>
          </p:cNvPr>
          <p:cNvSpPr txBox="1"/>
          <p:nvPr/>
        </p:nvSpPr>
        <p:spPr>
          <a:xfrm>
            <a:off x="1829918" y="1482987"/>
            <a:ext cx="8698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Preferred:</a:t>
            </a:r>
            <a:r>
              <a:rPr lang="en-US" sz="3000" dirty="0"/>
              <a:t> “Drew”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Ok:</a:t>
            </a:r>
            <a:r>
              <a:rPr lang="en-US" sz="3000" dirty="0"/>
              <a:t> “Professor Davidson”, “Dr. Davidson”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Never:</a:t>
            </a:r>
            <a:r>
              <a:rPr lang="en-US" sz="3000" dirty="0"/>
              <a:t> “Andy”, “Andrew”, “Mr. Davidson”, “Dr. Drew”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2F1097-A05E-4988-0922-21B46C2229F5}"/>
              </a:ext>
            </a:extLst>
          </p:cNvPr>
          <p:cNvGrpSpPr/>
          <p:nvPr/>
        </p:nvGrpSpPr>
        <p:grpSpPr>
          <a:xfrm>
            <a:off x="3798570" y="3203405"/>
            <a:ext cx="3860352" cy="3642967"/>
            <a:chOff x="5200650" y="3203404"/>
            <a:chExt cx="3860352" cy="36429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688A2F-B038-A0D1-8C12-61E8EE5876C3}"/>
                </a:ext>
              </a:extLst>
            </p:cNvPr>
            <p:cNvSpPr txBox="1"/>
            <p:nvPr/>
          </p:nvSpPr>
          <p:spPr>
            <a:xfrm>
              <a:off x="5200650" y="6538594"/>
              <a:ext cx="3860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[1]: Credit: www.podcastone.com/Dr-Drew-Show</a:t>
              </a:r>
            </a:p>
          </p:txBody>
        </p:sp>
        <p:pic>
          <p:nvPicPr>
            <p:cNvPr id="9" name="Picture 4" descr="Image result for drew pinsky">
              <a:extLst>
                <a:ext uri="{FF2B5EF4-FFF2-40B4-BE49-F238E27FC236}">
                  <a16:creationId xmlns:a16="http://schemas.microsoft.com/office/drawing/2014/main" id="{A71D2BD7-29C7-39A1-F138-99D27FFD3C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0" r="8422" b="19655"/>
            <a:stretch/>
          </p:blipFill>
          <p:spPr bwMode="auto">
            <a:xfrm>
              <a:off x="5718615" y="3203404"/>
              <a:ext cx="3231076" cy="2972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8EAF24-2AEC-8C46-5B3B-0F1FF515E623}"/>
                </a:ext>
              </a:extLst>
            </p:cNvPr>
            <p:cNvSpPr txBox="1"/>
            <p:nvPr/>
          </p:nvSpPr>
          <p:spPr>
            <a:xfrm>
              <a:off x="5778051" y="6159542"/>
              <a:ext cx="3231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Dr. Drew (Extremely not me) 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3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Interacting With 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A4DDF-1159-8853-6CC3-8C844472DDE6}"/>
              </a:ext>
            </a:extLst>
          </p:cNvPr>
          <p:cNvSpPr txBox="1"/>
          <p:nvPr/>
        </p:nvSpPr>
        <p:spPr>
          <a:xfrm>
            <a:off x="1829918" y="1482987"/>
            <a:ext cx="59882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 am pretty 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I’ll make an effort to learn every student’s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If you see me outside of class, feel free to say “hi!”</a:t>
            </a:r>
          </a:p>
          <a:p>
            <a:r>
              <a:rPr lang="en-US" sz="3000" b="1" dirty="0"/>
              <a:t>I like when you visit office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Appreciate when you come with a specific question</a:t>
            </a:r>
          </a:p>
        </p:txBody>
      </p:sp>
      <p:pic>
        <p:nvPicPr>
          <p:cNvPr id="10" name="Picture 2" descr="Topic: The definition of M.G.T.O.W urban dictionary voting ...">
            <a:extLst>
              <a:ext uri="{FF2B5EF4-FFF2-40B4-BE49-F238E27FC236}">
                <a16:creationId xmlns:a16="http://schemas.microsoft.com/office/drawing/2014/main" id="{FAA9846B-826E-6AC9-6F2A-22305E31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62" y="2554224"/>
            <a:ext cx="2578608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25AF98-47ED-E982-A523-A968025D73EA}"/>
              </a:ext>
            </a:extLst>
          </p:cNvPr>
          <p:cNvSpPr txBox="1"/>
          <p:nvPr/>
        </p:nvSpPr>
        <p:spPr>
          <a:xfrm>
            <a:off x="487695" y="1563773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(I think)</a:t>
            </a:r>
          </a:p>
        </p:txBody>
      </p:sp>
    </p:spTree>
    <p:extLst>
      <p:ext uri="{BB962C8B-B14F-4D97-AF65-F5344CB8AC3E}">
        <p14:creationId xmlns:p14="http://schemas.microsoft.com/office/powerpoint/2010/main" val="25756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A54497-2644-2A7D-4E69-7C219416313C}"/>
              </a:ext>
            </a:extLst>
          </p:cNvPr>
          <p:cNvSpPr/>
          <p:nvPr/>
        </p:nvSpPr>
        <p:spPr>
          <a:xfrm>
            <a:off x="1133856" y="3529584"/>
            <a:ext cx="2194560" cy="530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6F91F3-80A0-30CD-51A7-BBF94A36A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368759"/>
            <a:ext cx="3900352" cy="2777812"/>
          </a:xfrm>
        </p:spPr>
        <p:txBody>
          <a:bodyPr wrap="square">
            <a:spAutoFit/>
          </a:bodyPr>
          <a:lstStyle/>
          <a:p>
            <a:r>
              <a:rPr lang="en-US" sz="3000" dirty="0"/>
              <a:t>Orientation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you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the course</a:t>
            </a:r>
          </a:p>
          <a:p>
            <a:r>
              <a:rPr lang="en-US" sz="3000" dirty="0"/>
              <a:t>Evaluating Evaluation</a:t>
            </a:r>
          </a:p>
        </p:txBody>
      </p:sp>
    </p:spTree>
    <p:extLst>
      <p:ext uri="{BB962C8B-B14F-4D97-AF65-F5344CB8AC3E}">
        <p14:creationId xmlns:p14="http://schemas.microsoft.com/office/powerpoint/2010/main" val="165845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Course is Built For You!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235F03-FE2F-54B2-1E98-40AB478D1AEF}"/>
              </a:ext>
            </a:extLst>
          </p:cNvPr>
          <p:cNvSpPr txBox="1">
            <a:spLocks/>
          </p:cNvSpPr>
          <p:nvPr/>
        </p:nvSpPr>
        <p:spPr>
          <a:xfrm>
            <a:off x="714104" y="1825625"/>
            <a:ext cx="678849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My effort is only as valuable as the result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If you’re having trouble, let me know!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 value feedback</a:t>
            </a:r>
          </a:p>
          <a:p>
            <a:pPr>
              <a:buFontTx/>
              <a:buChar char="-"/>
            </a:pPr>
            <a:r>
              <a:rPr lang="en-US" dirty="0"/>
              <a:t>This course improves by matching your needs</a:t>
            </a:r>
          </a:p>
          <a:p>
            <a:pPr>
              <a:buFontTx/>
              <a:buChar char="-"/>
            </a:pPr>
            <a:r>
              <a:rPr lang="en-US" dirty="0"/>
              <a:t>I encourage questions, comments, etc. (within reason)</a:t>
            </a:r>
          </a:p>
        </p:txBody>
      </p:sp>
      <p:pic>
        <p:nvPicPr>
          <p:cNvPr id="12" name="Picture 2" descr="Image result for time's person of the year you">
            <a:extLst>
              <a:ext uri="{FF2B5EF4-FFF2-40B4-BE49-F238E27FC236}">
                <a16:creationId xmlns:a16="http://schemas.microsoft.com/office/drawing/2014/main" id="{8764592E-1A1E-2990-283E-6A28016F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33" y="1442661"/>
            <a:ext cx="3525479" cy="46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7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/>
          <a:lstStyle/>
          <a:p>
            <a:r>
              <a:rPr lang="en-US" b="1" dirty="0"/>
              <a:t>Class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90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18% Undergraduate Student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82% Graduate STUDENT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0E0A-2715-4BF9-8659-0ED8629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Course Entry Survey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57C94-E178-CD92-6F7E-34FCB70E6D72}"/>
              </a:ext>
            </a:extLst>
          </p:cNvPr>
          <p:cNvSpPr txBox="1"/>
          <p:nvPr/>
        </p:nvSpPr>
        <p:spPr>
          <a:xfrm>
            <a:off x="1618923" y="1604553"/>
            <a:ext cx="948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get a better sense of each student, I’m also asking you to complete a brief (private)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3466B-D95D-A35E-7C44-0F2DF682CFB9}"/>
              </a:ext>
            </a:extLst>
          </p:cNvPr>
          <p:cNvSpPr txBox="1"/>
          <p:nvPr/>
        </p:nvSpPr>
        <p:spPr>
          <a:xfrm>
            <a:off x="4623770" y="3244334"/>
            <a:ext cx="294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https://analysis.cool/survey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07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b="1" dirty="0"/>
              <a:t>Your Hypothetically Asked Questions (HAQ)?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9785" y="2776936"/>
            <a:ext cx="2882475" cy="823912"/>
          </a:xfrm>
        </p:spPr>
        <p:txBody>
          <a:bodyPr/>
          <a:lstStyle/>
          <a:p>
            <a:r>
              <a:rPr lang="en-US" dirty="0"/>
              <a:t>Is Drew a Good Teacher?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9785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Maybe?</a:t>
            </a:r>
          </a:p>
          <a:p>
            <a:endParaRPr lang="en-US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8F023A-FC25-7492-23F6-A917F1D19AC8}"/>
              </a:ext>
            </a:extLst>
          </p:cNvPr>
          <p:cNvSpPr txBox="1">
            <a:spLocks/>
          </p:cNvSpPr>
          <p:nvPr/>
        </p:nvSpPr>
        <p:spPr>
          <a:xfrm>
            <a:off x="7588" y="1396840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9906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b="1" dirty="0"/>
              <a:t>Your Hypothetically Asked Questions (HAQ)?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930" y="2776936"/>
            <a:ext cx="2882475" cy="823912"/>
          </a:xfrm>
        </p:spPr>
        <p:txBody>
          <a:bodyPr/>
          <a:lstStyle/>
          <a:p>
            <a:r>
              <a:rPr lang="en-US" dirty="0"/>
              <a:t>Is Drew a Good Teacher?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8930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Maybe?</a:t>
            </a:r>
          </a:p>
          <a:p>
            <a:endParaRPr lang="en-US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8F023A-FC25-7492-23F6-A917F1D19AC8}"/>
              </a:ext>
            </a:extLst>
          </p:cNvPr>
          <p:cNvSpPr txBox="1">
            <a:spLocks/>
          </p:cNvSpPr>
          <p:nvPr/>
        </p:nvSpPr>
        <p:spPr>
          <a:xfrm>
            <a:off x="7588" y="1396840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D0440-55A0-14C0-A873-00CBADA1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99" y="2722403"/>
            <a:ext cx="8005999" cy="33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3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b="1" dirty="0"/>
              <a:t>Your Hypothetically Asked Questions (HAQ)?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930" y="2776936"/>
            <a:ext cx="2882475" cy="823912"/>
          </a:xfrm>
        </p:spPr>
        <p:txBody>
          <a:bodyPr/>
          <a:lstStyle/>
          <a:p>
            <a:r>
              <a:rPr lang="en-US" dirty="0"/>
              <a:t>Is Drew a Good Teacher?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8930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Maybe?</a:t>
            </a:r>
          </a:p>
          <a:p>
            <a:endParaRPr lang="en-US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8F023A-FC25-7492-23F6-A917F1D19AC8}"/>
              </a:ext>
            </a:extLst>
          </p:cNvPr>
          <p:cNvSpPr txBox="1">
            <a:spLocks/>
          </p:cNvSpPr>
          <p:nvPr/>
        </p:nvSpPr>
        <p:spPr>
          <a:xfrm>
            <a:off x="7588" y="1396840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90ED2F-E005-9640-85EB-9EC7C1C3D463}"/>
              </a:ext>
            </a:extLst>
          </p:cNvPr>
          <p:cNvSpPr txBox="1">
            <a:spLocks/>
          </p:cNvSpPr>
          <p:nvPr/>
        </p:nvSpPr>
        <p:spPr>
          <a:xfrm>
            <a:off x="4539298" y="2776936"/>
            <a:ext cx="281944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Class Hard?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473EE76-A8BB-50F7-031D-C17D172E41A0}"/>
              </a:ext>
            </a:extLst>
          </p:cNvPr>
          <p:cNvSpPr txBox="1">
            <a:spLocks/>
          </p:cNvSpPr>
          <p:nvPr/>
        </p:nvSpPr>
        <p:spPr>
          <a:xfrm>
            <a:off x="4530597" y="3838959"/>
            <a:ext cx="2882475" cy="199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Depends what you mean!</a:t>
            </a:r>
          </a:p>
          <a:p>
            <a:endParaRPr lang="en-US" noProof="1"/>
          </a:p>
        </p:txBody>
      </p:sp>
      <p:pic>
        <p:nvPicPr>
          <p:cNvPr id="8" name="Picture 2" descr="Image result for is this class hard">
            <a:extLst>
              <a:ext uri="{FF2B5EF4-FFF2-40B4-BE49-F238E27FC236}">
                <a16:creationId xmlns:a16="http://schemas.microsoft.com/office/drawing/2014/main" id="{CEB6C1AF-7064-0C46-9C29-5E4BA85D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51911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IS This Class Hard?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You: HAQ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A4DDF-1159-8853-6CC3-8C844472DDE6}"/>
              </a:ext>
            </a:extLst>
          </p:cNvPr>
          <p:cNvSpPr txBox="1"/>
          <p:nvPr/>
        </p:nvSpPr>
        <p:spPr>
          <a:xfrm>
            <a:off x="559530" y="2240889"/>
            <a:ext cx="710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“A Lot of work”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 hope it’s a moderate amount of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2A147-0ACB-78AB-3A50-731B2C5AB6DA}"/>
              </a:ext>
            </a:extLst>
          </p:cNvPr>
          <p:cNvSpPr txBox="1"/>
          <p:nvPr/>
        </p:nvSpPr>
        <p:spPr>
          <a:xfrm>
            <a:off x="559530" y="3223235"/>
            <a:ext cx="3112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“Success is rare”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Probably 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41E30-EA9D-2EC5-CF27-4A40E599691D}"/>
              </a:ext>
            </a:extLst>
          </p:cNvPr>
          <p:cNvSpPr txBox="1"/>
          <p:nvPr/>
        </p:nvSpPr>
        <p:spPr>
          <a:xfrm>
            <a:off x="559530" y="4148419"/>
            <a:ext cx="598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“Miserable”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 want this to be “No”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476F1-ACED-82B5-2908-1A8E490C8D53}"/>
              </a:ext>
            </a:extLst>
          </p:cNvPr>
          <p:cNvSpPr txBox="1"/>
          <p:nvPr/>
        </p:nvSpPr>
        <p:spPr>
          <a:xfrm>
            <a:off x="559530" y="5102007"/>
            <a:ext cx="598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“Conceptually Complex”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 want this to be “yes”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E750B-84F7-F1D5-2E4E-5849129E2CD3}"/>
              </a:ext>
            </a:extLst>
          </p:cNvPr>
          <p:cNvSpPr txBox="1"/>
          <p:nvPr/>
        </p:nvSpPr>
        <p:spPr>
          <a:xfrm>
            <a:off x="653143" y="1523994"/>
            <a:ext cx="8291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Depends on your definition of “hard”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066D5-483B-714E-6554-E3AC70BA5DD7}"/>
              </a:ext>
            </a:extLst>
          </p:cNvPr>
          <p:cNvSpPr txBox="1"/>
          <p:nvPr/>
        </p:nvSpPr>
        <p:spPr>
          <a:xfrm>
            <a:off x="7251192" y="3995928"/>
            <a:ext cx="3653821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Grade Breakdown</a:t>
            </a:r>
          </a:p>
          <a:p>
            <a:r>
              <a:rPr lang="en-US" dirty="0"/>
              <a:t>Survey - 1%</a:t>
            </a:r>
          </a:p>
          <a:p>
            <a:r>
              <a:rPr lang="en-US" dirty="0"/>
              <a:t>Quizzes – 39% (planning on 3 total)</a:t>
            </a:r>
          </a:p>
          <a:p>
            <a:r>
              <a:rPr lang="en-US" dirty="0"/>
              <a:t>Exercises – 10%</a:t>
            </a:r>
          </a:p>
          <a:p>
            <a:r>
              <a:rPr lang="en-US" dirty="0"/>
              <a:t>Written work – 25%</a:t>
            </a:r>
          </a:p>
          <a:p>
            <a:r>
              <a:rPr lang="en-US" dirty="0"/>
              <a:t>Coding work – 25%</a:t>
            </a:r>
          </a:p>
        </p:txBody>
      </p:sp>
    </p:spTree>
    <p:extLst>
      <p:ext uri="{BB962C8B-B14F-4D97-AF65-F5344CB8AC3E}">
        <p14:creationId xmlns:p14="http://schemas.microsoft.com/office/powerpoint/2010/main" val="10771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b="1" dirty="0"/>
              <a:t>Your Hypothetically Asked Questions (HAQ)?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930" y="2776936"/>
            <a:ext cx="2882475" cy="823912"/>
          </a:xfrm>
        </p:spPr>
        <p:txBody>
          <a:bodyPr/>
          <a:lstStyle/>
          <a:p>
            <a:r>
              <a:rPr lang="en-US" dirty="0"/>
              <a:t>Is Drew a Good Teacher?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8930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Maybe?</a:t>
            </a:r>
          </a:p>
          <a:p>
            <a:endParaRPr lang="en-US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8F023A-FC25-7492-23F6-A917F1D19AC8}"/>
              </a:ext>
            </a:extLst>
          </p:cNvPr>
          <p:cNvSpPr txBox="1">
            <a:spLocks/>
          </p:cNvSpPr>
          <p:nvPr/>
        </p:nvSpPr>
        <p:spPr>
          <a:xfrm>
            <a:off x="7588" y="1396840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90ED2F-E005-9640-85EB-9EC7C1C3D463}"/>
              </a:ext>
            </a:extLst>
          </p:cNvPr>
          <p:cNvSpPr txBox="1">
            <a:spLocks/>
          </p:cNvSpPr>
          <p:nvPr/>
        </p:nvSpPr>
        <p:spPr>
          <a:xfrm>
            <a:off x="4748304" y="2776936"/>
            <a:ext cx="281944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Class Hard?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473EE76-A8BB-50F7-031D-C17D172E41A0}"/>
              </a:ext>
            </a:extLst>
          </p:cNvPr>
          <p:cNvSpPr txBox="1">
            <a:spLocks/>
          </p:cNvSpPr>
          <p:nvPr/>
        </p:nvSpPr>
        <p:spPr>
          <a:xfrm>
            <a:off x="4739603" y="3838959"/>
            <a:ext cx="2882475" cy="199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Depends what you mean!</a:t>
            </a:r>
          </a:p>
          <a:p>
            <a:endParaRPr lang="en-US" noProof="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2705DC-ED59-ABDA-B1D7-DD89ACD01CDD}"/>
              </a:ext>
            </a:extLst>
          </p:cNvPr>
          <p:cNvSpPr txBox="1">
            <a:spLocks/>
          </p:cNvSpPr>
          <p:nvPr/>
        </p:nvSpPr>
        <p:spPr>
          <a:xfrm>
            <a:off x="8306006" y="2722403"/>
            <a:ext cx="281944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I have to Come to Class?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5631E6E-F061-3C57-0B2C-ED9052D78215}"/>
              </a:ext>
            </a:extLst>
          </p:cNvPr>
          <p:cNvSpPr txBox="1">
            <a:spLocks/>
          </p:cNvSpPr>
          <p:nvPr/>
        </p:nvSpPr>
        <p:spPr>
          <a:xfrm>
            <a:off x="8306006" y="3834606"/>
            <a:ext cx="2882475" cy="199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No!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505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Expectations of 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235F03-FE2F-54B2-1E98-40AB478D1AEF}"/>
              </a:ext>
            </a:extLst>
          </p:cNvPr>
          <p:cNvSpPr txBox="1">
            <a:spLocks/>
          </p:cNvSpPr>
          <p:nvPr/>
        </p:nvSpPr>
        <p:spPr>
          <a:xfrm>
            <a:off x="714103" y="1825625"/>
            <a:ext cx="498130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Attendance</a:t>
            </a:r>
          </a:p>
          <a:p>
            <a:pPr>
              <a:buFontTx/>
              <a:buChar char="-"/>
            </a:pPr>
            <a:r>
              <a:rPr lang="en-US" dirty="0"/>
              <a:t>My assumption is that you will engage with this class</a:t>
            </a:r>
          </a:p>
          <a:p>
            <a:pPr>
              <a:buFontTx/>
              <a:buChar char="-"/>
            </a:pPr>
            <a:r>
              <a:rPr lang="en-US" dirty="0"/>
              <a:t>Your attendance is rewarded, but not required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52860-46DD-8B5B-A13C-857DC04FCF44}"/>
              </a:ext>
            </a:extLst>
          </p:cNvPr>
          <p:cNvSpPr txBox="1"/>
          <p:nvPr/>
        </p:nvSpPr>
        <p:spPr>
          <a:xfrm>
            <a:off x="6165662" y="1835330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Exercises Decision Flowchart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939DF-BFD1-BCD2-4606-FAB5B4E502B4}"/>
              </a:ext>
            </a:extLst>
          </p:cNvPr>
          <p:cNvSpPr txBox="1"/>
          <p:nvPr/>
        </p:nvSpPr>
        <p:spPr>
          <a:xfrm>
            <a:off x="7310843" y="2614746"/>
            <a:ext cx="376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you turn in the exercise in class?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A9B8-D8DC-A5E3-E8B8-FB4977976824}"/>
              </a:ext>
            </a:extLst>
          </p:cNvPr>
          <p:cNvSpPr txBox="1"/>
          <p:nvPr/>
        </p:nvSpPr>
        <p:spPr>
          <a:xfrm>
            <a:off x="6966855" y="3742508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correct?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0DEC8-0891-664C-6B30-167D0773338E}"/>
              </a:ext>
            </a:extLst>
          </p:cNvPr>
          <p:cNvSpPr txBox="1"/>
          <p:nvPr/>
        </p:nvSpPr>
        <p:spPr>
          <a:xfrm>
            <a:off x="9627326" y="3729442"/>
            <a:ext cx="21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it in on Canvas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E7E96-5A02-48AD-9AE0-03EA9834B56F}"/>
              </a:ext>
            </a:extLst>
          </p:cNvPr>
          <p:cNvSpPr txBox="1"/>
          <p:nvPr/>
        </p:nvSpPr>
        <p:spPr>
          <a:xfrm>
            <a:off x="7393567" y="5527764"/>
            <a:ext cx="11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credit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16874-A4CE-EA4A-860B-F9E05EEAB7C6}"/>
              </a:ext>
            </a:extLst>
          </p:cNvPr>
          <p:cNvSpPr txBox="1"/>
          <p:nvPr/>
        </p:nvSpPr>
        <p:spPr>
          <a:xfrm>
            <a:off x="9905992" y="4442148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correct?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FB984-DAA1-4938-562F-C56264AB482D}"/>
              </a:ext>
            </a:extLst>
          </p:cNvPr>
          <p:cNvSpPr txBox="1"/>
          <p:nvPr/>
        </p:nvSpPr>
        <p:spPr>
          <a:xfrm>
            <a:off x="9592487" y="5505992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credit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B4EA4E5-3BBB-E68B-8C28-074D7E4FA592}"/>
              </a:ext>
            </a:extLst>
          </p:cNvPr>
          <p:cNvSpPr/>
          <p:nvPr/>
        </p:nvSpPr>
        <p:spPr>
          <a:xfrm flipH="1">
            <a:off x="7903249" y="4166653"/>
            <a:ext cx="581328" cy="1402080"/>
          </a:xfrm>
          <a:custGeom>
            <a:avLst/>
            <a:gdLst>
              <a:gd name="connsiteX0" fmla="*/ 697280 w 697280"/>
              <a:gd name="connsiteY0" fmla="*/ 0 h 1402080"/>
              <a:gd name="connsiteX1" fmla="*/ 594 w 697280"/>
              <a:gd name="connsiteY1" fmla="*/ 505097 h 1402080"/>
              <a:gd name="connsiteX2" fmla="*/ 601486 w 697280"/>
              <a:gd name="connsiteY2" fmla="*/ 140208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280" h="1402080">
                <a:moveTo>
                  <a:pt x="697280" y="0"/>
                </a:moveTo>
                <a:cubicBezTo>
                  <a:pt x="356920" y="135708"/>
                  <a:pt x="16560" y="271417"/>
                  <a:pt x="594" y="505097"/>
                </a:cubicBezTo>
                <a:cubicBezTo>
                  <a:pt x="-15372" y="738777"/>
                  <a:pt x="293057" y="1070428"/>
                  <a:pt x="601486" y="140208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E0090D-F472-64B9-C664-62788242EDEB}"/>
              </a:ext>
            </a:extLst>
          </p:cNvPr>
          <p:cNvGrpSpPr/>
          <p:nvPr/>
        </p:nvGrpSpPr>
        <p:grpSpPr>
          <a:xfrm>
            <a:off x="8213891" y="4580456"/>
            <a:ext cx="2323702" cy="949087"/>
            <a:chOff x="8213891" y="4580456"/>
            <a:chExt cx="2323702" cy="94908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A0501-F204-FE22-3781-A41186E13A4F}"/>
                </a:ext>
              </a:extLst>
            </p:cNvPr>
            <p:cNvSpPr/>
            <p:nvPr/>
          </p:nvSpPr>
          <p:spPr>
            <a:xfrm flipH="1">
              <a:off x="8213891" y="4745630"/>
              <a:ext cx="2323702" cy="783913"/>
            </a:xfrm>
            <a:custGeom>
              <a:avLst/>
              <a:gdLst>
                <a:gd name="connsiteX0" fmla="*/ 697280 w 697280"/>
                <a:gd name="connsiteY0" fmla="*/ 0 h 1402080"/>
                <a:gd name="connsiteX1" fmla="*/ 594 w 697280"/>
                <a:gd name="connsiteY1" fmla="*/ 505097 h 1402080"/>
                <a:gd name="connsiteX2" fmla="*/ 601486 w 697280"/>
                <a:gd name="connsiteY2" fmla="*/ 1402080 h 1402080"/>
                <a:gd name="connsiteX0" fmla="*/ 30332 w 2911531"/>
                <a:gd name="connsiteY0" fmla="*/ 16021 h 991381"/>
                <a:gd name="connsiteX1" fmla="*/ 2310639 w 2911531"/>
                <a:gd name="connsiteY1" fmla="*/ 94398 h 991381"/>
                <a:gd name="connsiteX2" fmla="*/ 2911531 w 2911531"/>
                <a:gd name="connsiteY2" fmla="*/ 991381 h 991381"/>
                <a:gd name="connsiteX0" fmla="*/ 30332 w 2817521"/>
                <a:gd name="connsiteY0" fmla="*/ 16021 h 799792"/>
                <a:gd name="connsiteX1" fmla="*/ 2310639 w 2817521"/>
                <a:gd name="connsiteY1" fmla="*/ 94398 h 799792"/>
                <a:gd name="connsiteX2" fmla="*/ 2817521 w 2817521"/>
                <a:gd name="connsiteY2" fmla="*/ 799792 h 799792"/>
                <a:gd name="connsiteX0" fmla="*/ 39189 w 2826378"/>
                <a:gd name="connsiteY0" fmla="*/ 0 h 783771"/>
                <a:gd name="connsiteX1" fmla="*/ 1671870 w 2826378"/>
                <a:gd name="connsiteY1" fmla="*/ 339634 h 783771"/>
                <a:gd name="connsiteX2" fmla="*/ 2826378 w 2826378"/>
                <a:gd name="connsiteY2" fmla="*/ 783771 h 783771"/>
                <a:gd name="connsiteX0" fmla="*/ 0 w 2787189"/>
                <a:gd name="connsiteY0" fmla="*/ 0 h 783771"/>
                <a:gd name="connsiteX1" fmla="*/ 2787189 w 2787189"/>
                <a:gd name="connsiteY1" fmla="*/ 783771 h 783771"/>
                <a:gd name="connsiteX0" fmla="*/ 0 w 2787189"/>
                <a:gd name="connsiteY0" fmla="*/ 105 h 783876"/>
                <a:gd name="connsiteX1" fmla="*/ 2787189 w 2787189"/>
                <a:gd name="connsiteY1" fmla="*/ 783876 h 783876"/>
                <a:gd name="connsiteX0" fmla="*/ 0 w 2787189"/>
                <a:gd name="connsiteY0" fmla="*/ 142 h 783913"/>
                <a:gd name="connsiteX1" fmla="*/ 2787189 w 2787189"/>
                <a:gd name="connsiteY1" fmla="*/ 783913 h 7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7189" h="783913">
                  <a:moveTo>
                    <a:pt x="0" y="142"/>
                  </a:moveTo>
                  <a:cubicBezTo>
                    <a:pt x="2025849" y="-8567"/>
                    <a:pt x="1210500" y="383319"/>
                    <a:pt x="2787189" y="783913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30BA6E-05B9-58FD-E624-0FAF874CC726}"/>
                </a:ext>
              </a:extLst>
            </p:cNvPr>
            <p:cNvSpPr txBox="1"/>
            <p:nvPr/>
          </p:nvSpPr>
          <p:spPr>
            <a:xfrm>
              <a:off x="8885712" y="4580456"/>
              <a:ext cx="51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6"/>
                  </a:solidFill>
                </a:defRPr>
              </a:lvl1pPr>
            </a:lstStyle>
            <a:p>
              <a:r>
                <a:rPr lang="en-US" dirty="0"/>
                <a:t>yes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DBB6C2-0D4E-BF04-CB75-8DB6236FAE74}"/>
              </a:ext>
            </a:extLst>
          </p:cNvPr>
          <p:cNvSpPr txBox="1"/>
          <p:nvPr/>
        </p:nvSpPr>
        <p:spPr>
          <a:xfrm>
            <a:off x="8440616" y="420103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7C51D6-7F25-150A-F859-7F894FCA9782}"/>
              </a:ext>
            </a:extLst>
          </p:cNvPr>
          <p:cNvGrpSpPr/>
          <p:nvPr/>
        </p:nvGrpSpPr>
        <p:grpSpPr>
          <a:xfrm>
            <a:off x="6521679" y="4145280"/>
            <a:ext cx="1176698" cy="1402080"/>
            <a:chOff x="6521679" y="4145280"/>
            <a:chExt cx="1176698" cy="140208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E95858-3359-BF76-F121-92212A6FB17C}"/>
                </a:ext>
              </a:extLst>
            </p:cNvPr>
            <p:cNvSpPr/>
            <p:nvPr/>
          </p:nvSpPr>
          <p:spPr>
            <a:xfrm>
              <a:off x="7001097" y="4145280"/>
              <a:ext cx="697280" cy="1402080"/>
            </a:xfrm>
            <a:custGeom>
              <a:avLst/>
              <a:gdLst>
                <a:gd name="connsiteX0" fmla="*/ 697280 w 697280"/>
                <a:gd name="connsiteY0" fmla="*/ 0 h 1402080"/>
                <a:gd name="connsiteX1" fmla="*/ 594 w 697280"/>
                <a:gd name="connsiteY1" fmla="*/ 505097 h 1402080"/>
                <a:gd name="connsiteX2" fmla="*/ 601486 w 697280"/>
                <a:gd name="connsiteY2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280" h="1402080">
                  <a:moveTo>
                    <a:pt x="697280" y="0"/>
                  </a:moveTo>
                  <a:cubicBezTo>
                    <a:pt x="356920" y="135708"/>
                    <a:pt x="16560" y="271417"/>
                    <a:pt x="594" y="505097"/>
                  </a:cubicBezTo>
                  <a:cubicBezTo>
                    <a:pt x="-15372" y="738777"/>
                    <a:pt x="293057" y="1070428"/>
                    <a:pt x="601486" y="1402080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B4EA5B-87E1-08F5-2D0A-18E4A3C5F1FB}"/>
                </a:ext>
              </a:extLst>
            </p:cNvPr>
            <p:cNvSpPr txBox="1"/>
            <p:nvPr/>
          </p:nvSpPr>
          <p:spPr>
            <a:xfrm>
              <a:off x="6521679" y="4497976"/>
              <a:ext cx="51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yes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B77B98-9FF4-7232-DADA-D76D59CF3831}"/>
              </a:ext>
            </a:extLst>
          </p:cNvPr>
          <p:cNvGrpSpPr/>
          <p:nvPr/>
        </p:nvGrpSpPr>
        <p:grpSpPr>
          <a:xfrm>
            <a:off x="7781612" y="2967548"/>
            <a:ext cx="2956056" cy="820681"/>
            <a:chOff x="7781612" y="2967548"/>
            <a:chExt cx="2956056" cy="82068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066321-ACC1-0D5E-9FF2-AD766744A696}"/>
                </a:ext>
              </a:extLst>
            </p:cNvPr>
            <p:cNvSpPr/>
            <p:nvPr/>
          </p:nvSpPr>
          <p:spPr>
            <a:xfrm>
              <a:off x="7781612" y="2987040"/>
              <a:ext cx="1405931" cy="801189"/>
            </a:xfrm>
            <a:custGeom>
              <a:avLst/>
              <a:gdLst>
                <a:gd name="connsiteX0" fmla="*/ 1405931 w 1405931"/>
                <a:gd name="connsiteY0" fmla="*/ 0 h 801189"/>
                <a:gd name="connsiteX1" fmla="*/ 778914 w 1405931"/>
                <a:gd name="connsiteY1" fmla="*/ 505097 h 801189"/>
                <a:gd name="connsiteX2" fmla="*/ 117062 w 1405931"/>
                <a:gd name="connsiteY2" fmla="*/ 365760 h 801189"/>
                <a:gd name="connsiteX3" fmla="*/ 3851 w 1405931"/>
                <a:gd name="connsiteY3" fmla="*/ 801189 h 80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931" h="801189">
                  <a:moveTo>
                    <a:pt x="1405931" y="0"/>
                  </a:moveTo>
                  <a:cubicBezTo>
                    <a:pt x="1199828" y="222068"/>
                    <a:pt x="993725" y="444137"/>
                    <a:pt x="778914" y="505097"/>
                  </a:cubicBezTo>
                  <a:cubicBezTo>
                    <a:pt x="564103" y="566057"/>
                    <a:pt x="246239" y="316411"/>
                    <a:pt x="117062" y="365760"/>
                  </a:cubicBezTo>
                  <a:cubicBezTo>
                    <a:pt x="-12115" y="415109"/>
                    <a:pt x="-4132" y="608149"/>
                    <a:pt x="3851" y="80118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638E81-02C3-39C4-1DC8-7CD23BE3F3D2}"/>
                </a:ext>
              </a:extLst>
            </p:cNvPr>
            <p:cNvSpPr/>
            <p:nvPr/>
          </p:nvSpPr>
          <p:spPr>
            <a:xfrm flipH="1">
              <a:off x="9187542" y="2967548"/>
              <a:ext cx="1550126" cy="801189"/>
            </a:xfrm>
            <a:custGeom>
              <a:avLst/>
              <a:gdLst>
                <a:gd name="connsiteX0" fmla="*/ 1405931 w 1405931"/>
                <a:gd name="connsiteY0" fmla="*/ 0 h 801189"/>
                <a:gd name="connsiteX1" fmla="*/ 778914 w 1405931"/>
                <a:gd name="connsiteY1" fmla="*/ 505097 h 801189"/>
                <a:gd name="connsiteX2" fmla="*/ 117062 w 1405931"/>
                <a:gd name="connsiteY2" fmla="*/ 365760 h 801189"/>
                <a:gd name="connsiteX3" fmla="*/ 3851 w 1405931"/>
                <a:gd name="connsiteY3" fmla="*/ 801189 h 80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931" h="801189">
                  <a:moveTo>
                    <a:pt x="1405931" y="0"/>
                  </a:moveTo>
                  <a:cubicBezTo>
                    <a:pt x="1199828" y="222068"/>
                    <a:pt x="993725" y="444137"/>
                    <a:pt x="778914" y="505097"/>
                  </a:cubicBezTo>
                  <a:cubicBezTo>
                    <a:pt x="564103" y="566057"/>
                    <a:pt x="246239" y="316411"/>
                    <a:pt x="117062" y="365760"/>
                  </a:cubicBezTo>
                  <a:cubicBezTo>
                    <a:pt x="-12115" y="415109"/>
                    <a:pt x="-4132" y="608149"/>
                    <a:pt x="3851" y="80118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1F42AB-8E1F-4370-7C47-916ACD5707D5}"/>
                </a:ext>
              </a:extLst>
            </p:cNvPr>
            <p:cNvSpPr txBox="1"/>
            <p:nvPr/>
          </p:nvSpPr>
          <p:spPr>
            <a:xfrm>
              <a:off x="8213891" y="3104601"/>
              <a:ext cx="51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6"/>
                  </a:solidFill>
                </a:defRPr>
              </a:lvl1pPr>
            </a:lstStyle>
            <a:p>
              <a:r>
                <a:rPr lang="en-US" dirty="0"/>
                <a:t>yes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0EB74A-377C-C348-5BB7-0CDD126996F7}"/>
                </a:ext>
              </a:extLst>
            </p:cNvPr>
            <p:cNvSpPr txBox="1"/>
            <p:nvPr/>
          </p:nvSpPr>
          <p:spPr>
            <a:xfrm>
              <a:off x="9691831" y="308975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43C5BF-A185-3556-9F9F-7326CABE564F}"/>
              </a:ext>
            </a:extLst>
          </p:cNvPr>
          <p:cNvGrpSpPr/>
          <p:nvPr/>
        </p:nvGrpSpPr>
        <p:grpSpPr>
          <a:xfrm>
            <a:off x="10526017" y="4750127"/>
            <a:ext cx="917815" cy="775063"/>
            <a:chOff x="10526017" y="4750127"/>
            <a:chExt cx="917815" cy="77506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B0E37C-0F4D-49A2-4569-446EF33411D9}"/>
                </a:ext>
              </a:extLst>
            </p:cNvPr>
            <p:cNvSpPr/>
            <p:nvPr/>
          </p:nvSpPr>
          <p:spPr>
            <a:xfrm flipH="1">
              <a:off x="10526017" y="4750127"/>
              <a:ext cx="482907" cy="775063"/>
            </a:xfrm>
            <a:custGeom>
              <a:avLst/>
              <a:gdLst>
                <a:gd name="connsiteX0" fmla="*/ 697280 w 697280"/>
                <a:gd name="connsiteY0" fmla="*/ 0 h 1402080"/>
                <a:gd name="connsiteX1" fmla="*/ 594 w 697280"/>
                <a:gd name="connsiteY1" fmla="*/ 505097 h 1402080"/>
                <a:gd name="connsiteX2" fmla="*/ 601486 w 697280"/>
                <a:gd name="connsiteY2" fmla="*/ 1402080 h 1402080"/>
                <a:gd name="connsiteX0" fmla="*/ 30332 w 2911531"/>
                <a:gd name="connsiteY0" fmla="*/ 16021 h 991381"/>
                <a:gd name="connsiteX1" fmla="*/ 2310639 w 2911531"/>
                <a:gd name="connsiteY1" fmla="*/ 94398 h 991381"/>
                <a:gd name="connsiteX2" fmla="*/ 2911531 w 2911531"/>
                <a:gd name="connsiteY2" fmla="*/ 991381 h 991381"/>
                <a:gd name="connsiteX0" fmla="*/ 30332 w 2817521"/>
                <a:gd name="connsiteY0" fmla="*/ 16021 h 799792"/>
                <a:gd name="connsiteX1" fmla="*/ 2310639 w 2817521"/>
                <a:gd name="connsiteY1" fmla="*/ 94398 h 799792"/>
                <a:gd name="connsiteX2" fmla="*/ 2817521 w 2817521"/>
                <a:gd name="connsiteY2" fmla="*/ 799792 h 799792"/>
                <a:gd name="connsiteX0" fmla="*/ 39189 w 2826378"/>
                <a:gd name="connsiteY0" fmla="*/ 0 h 783771"/>
                <a:gd name="connsiteX1" fmla="*/ 1671870 w 2826378"/>
                <a:gd name="connsiteY1" fmla="*/ 339634 h 783771"/>
                <a:gd name="connsiteX2" fmla="*/ 2826378 w 2826378"/>
                <a:gd name="connsiteY2" fmla="*/ 783771 h 783771"/>
                <a:gd name="connsiteX0" fmla="*/ 0 w 2787189"/>
                <a:gd name="connsiteY0" fmla="*/ 0 h 783771"/>
                <a:gd name="connsiteX1" fmla="*/ 2787189 w 2787189"/>
                <a:gd name="connsiteY1" fmla="*/ 783771 h 783771"/>
                <a:gd name="connsiteX0" fmla="*/ 0 w 2630506"/>
                <a:gd name="connsiteY0" fmla="*/ 0 h 931817"/>
                <a:gd name="connsiteX1" fmla="*/ 2630506 w 2630506"/>
                <a:gd name="connsiteY1" fmla="*/ 931817 h 931817"/>
                <a:gd name="connsiteX0" fmla="*/ 0 w 40000"/>
                <a:gd name="connsiteY0" fmla="*/ 0 h 775063"/>
                <a:gd name="connsiteX1" fmla="*/ 40000 w 40000"/>
                <a:gd name="connsiteY1" fmla="*/ 775063 h 775063"/>
                <a:gd name="connsiteX0" fmla="*/ 344896 w 384896"/>
                <a:gd name="connsiteY0" fmla="*/ 0 h 775063"/>
                <a:gd name="connsiteX1" fmla="*/ 384896 w 384896"/>
                <a:gd name="connsiteY1" fmla="*/ 775063 h 775063"/>
                <a:gd name="connsiteX0" fmla="*/ 552430 w 592430"/>
                <a:gd name="connsiteY0" fmla="*/ 0 h 775063"/>
                <a:gd name="connsiteX1" fmla="*/ 592430 w 592430"/>
                <a:gd name="connsiteY1" fmla="*/ 775063 h 775063"/>
                <a:gd name="connsiteX0" fmla="*/ 644940 w 684940"/>
                <a:gd name="connsiteY0" fmla="*/ 0 h 775063"/>
                <a:gd name="connsiteX1" fmla="*/ 86363 w 684940"/>
                <a:gd name="connsiteY1" fmla="*/ 335679 h 775063"/>
                <a:gd name="connsiteX2" fmla="*/ 684940 w 684940"/>
                <a:gd name="connsiteY2" fmla="*/ 775063 h 775063"/>
                <a:gd name="connsiteX0" fmla="*/ 566383 w 742002"/>
                <a:gd name="connsiteY0" fmla="*/ 0 h 775063"/>
                <a:gd name="connsiteX1" fmla="*/ 7806 w 742002"/>
                <a:gd name="connsiteY1" fmla="*/ 335679 h 775063"/>
                <a:gd name="connsiteX2" fmla="*/ 606383 w 742002"/>
                <a:gd name="connsiteY2" fmla="*/ 775063 h 775063"/>
                <a:gd name="connsiteX0" fmla="*/ 561149 w 740984"/>
                <a:gd name="connsiteY0" fmla="*/ 0 h 775063"/>
                <a:gd name="connsiteX1" fmla="*/ 2572 w 740984"/>
                <a:gd name="connsiteY1" fmla="*/ 335679 h 775063"/>
                <a:gd name="connsiteX2" fmla="*/ 601149 w 740984"/>
                <a:gd name="connsiteY2" fmla="*/ 775063 h 775063"/>
                <a:gd name="connsiteX0" fmla="*/ 561758 w 741593"/>
                <a:gd name="connsiteY0" fmla="*/ 0 h 775063"/>
                <a:gd name="connsiteX1" fmla="*/ 3181 w 741593"/>
                <a:gd name="connsiteY1" fmla="*/ 335679 h 775063"/>
                <a:gd name="connsiteX2" fmla="*/ 601758 w 741593"/>
                <a:gd name="connsiteY2" fmla="*/ 775063 h 775063"/>
                <a:gd name="connsiteX0" fmla="*/ 0 w 40000"/>
                <a:gd name="connsiteY0" fmla="*/ 0 h 775063"/>
                <a:gd name="connsiteX1" fmla="*/ 40000 w 40000"/>
                <a:gd name="connsiteY1" fmla="*/ 775063 h 775063"/>
                <a:gd name="connsiteX0" fmla="*/ 539234 w 579234"/>
                <a:gd name="connsiteY0" fmla="*/ 0 h 775063"/>
                <a:gd name="connsiteX1" fmla="*/ 579234 w 579234"/>
                <a:gd name="connsiteY1" fmla="*/ 775063 h 7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9234" h="775063">
                  <a:moveTo>
                    <a:pt x="539234" y="0"/>
                  </a:moveTo>
                  <a:cubicBezTo>
                    <a:pt x="-690470" y="284480"/>
                    <a:pt x="565901" y="516709"/>
                    <a:pt x="579234" y="77506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D548FF-9323-CF09-E75D-A2C410E29E5D}"/>
                </a:ext>
              </a:extLst>
            </p:cNvPr>
            <p:cNvSpPr txBox="1"/>
            <p:nvPr/>
          </p:nvSpPr>
          <p:spPr>
            <a:xfrm>
              <a:off x="11015510" y="483781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4F656AD-BB5C-A01D-397E-D832FB2B797B}"/>
              </a:ext>
            </a:extLst>
          </p:cNvPr>
          <p:cNvSpPr/>
          <p:nvPr/>
        </p:nvSpPr>
        <p:spPr>
          <a:xfrm>
            <a:off x="6183086" y="2223679"/>
            <a:ext cx="5738948" cy="42293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2BC625-541A-EFFE-68EA-BDF220EDD54C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10611698" y="4098774"/>
            <a:ext cx="88871" cy="3433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12" grpId="0"/>
      <p:bldP spid="22" grpId="0" animBg="1"/>
      <p:bldP spid="29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Expectations of 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235F03-FE2F-54B2-1E98-40AB478D1AEF}"/>
              </a:ext>
            </a:extLst>
          </p:cNvPr>
          <p:cNvSpPr txBox="1">
            <a:spLocks/>
          </p:cNvSpPr>
          <p:nvPr/>
        </p:nvSpPr>
        <p:spPr>
          <a:xfrm>
            <a:off x="714103" y="1825625"/>
            <a:ext cx="646176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Administrivia</a:t>
            </a:r>
          </a:p>
          <a:p>
            <a:pPr>
              <a:buFontTx/>
              <a:buChar char="-"/>
            </a:pPr>
            <a:r>
              <a:rPr lang="en-US" dirty="0"/>
              <a:t>Class website: </a:t>
            </a:r>
            <a:r>
              <a:rPr lang="en-US" dirty="0">
                <a:hlinkClick r:id="rId2"/>
              </a:rPr>
              <a:t>https://analysis.cool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You’re expected to read the website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Piazza (link in syllabus and on website)</a:t>
            </a:r>
          </a:p>
          <a:p>
            <a:pPr marL="0" indent="0">
              <a:buNone/>
            </a:pPr>
            <a:r>
              <a:rPr lang="en-US" i="1" dirty="0"/>
              <a:t>   You’re expected to read Piazza</a:t>
            </a:r>
          </a:p>
          <a:p>
            <a:pPr>
              <a:buFontTx/>
              <a:buChar char="-"/>
            </a:pPr>
            <a:r>
              <a:rPr lang="en-US" dirty="0"/>
              <a:t>Canvas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You’re expected to turn in assignments </a:t>
            </a:r>
          </a:p>
          <a:p>
            <a:pPr marL="0" indent="0">
              <a:buNone/>
            </a:pPr>
            <a:r>
              <a:rPr lang="en-US" i="1" dirty="0"/>
              <a:t>   through canvas</a:t>
            </a:r>
          </a:p>
        </p:txBody>
      </p:sp>
    </p:spTree>
    <p:extLst>
      <p:ext uri="{BB962C8B-B14F-4D97-AF65-F5344CB8AC3E}">
        <p14:creationId xmlns:p14="http://schemas.microsoft.com/office/powerpoint/2010/main" val="18880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368759"/>
            <a:ext cx="3900352" cy="2777812"/>
          </a:xfrm>
        </p:spPr>
        <p:txBody>
          <a:bodyPr wrap="square">
            <a:spAutoFit/>
          </a:bodyPr>
          <a:lstStyle/>
          <a:p>
            <a:r>
              <a:rPr lang="en-US" sz="3000" dirty="0"/>
              <a:t>Orientation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you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the course</a:t>
            </a:r>
          </a:p>
          <a:p>
            <a:r>
              <a:rPr lang="en-US" sz="3000" dirty="0"/>
              <a:t>Evaluating Evaluation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A54497-2644-2A7D-4E69-7C219416313C}"/>
              </a:ext>
            </a:extLst>
          </p:cNvPr>
          <p:cNvSpPr/>
          <p:nvPr/>
        </p:nvSpPr>
        <p:spPr>
          <a:xfrm>
            <a:off x="1299316" y="4008558"/>
            <a:ext cx="2454077" cy="530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4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536689"/>
          </a:xfrm>
        </p:spPr>
        <p:txBody>
          <a:bodyPr>
            <a:normAutofit/>
          </a:bodyPr>
          <a:lstStyle/>
          <a:p>
            <a:r>
              <a:rPr lang="en-US" b="1" dirty="0"/>
              <a:t>Course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90"/>
            <a:ext cx="5433204" cy="985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and techniques to Evaluate the Security posture of software and write more secure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DBC9C1-CF27-1787-8233-3F41C6AE4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64"/>
          <a:stretch/>
        </p:blipFill>
        <p:spPr>
          <a:xfrm>
            <a:off x="3814893" y="3409406"/>
            <a:ext cx="4496853" cy="3209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Course Perspective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the course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235F03-FE2F-54B2-1E98-40AB478D1AEF}"/>
              </a:ext>
            </a:extLst>
          </p:cNvPr>
          <p:cNvSpPr txBox="1">
            <a:spLocks/>
          </p:cNvSpPr>
          <p:nvPr/>
        </p:nvSpPr>
        <p:spPr>
          <a:xfrm>
            <a:off x="714103" y="1825625"/>
            <a:ext cx="780287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Security flaws are design flaws</a:t>
            </a:r>
          </a:p>
          <a:p>
            <a:pPr>
              <a:buFontTx/>
              <a:buChar char="-"/>
            </a:pPr>
            <a:r>
              <a:rPr lang="en-US" dirty="0"/>
              <a:t>Limitations of the toolset / misuse of the toolset</a:t>
            </a:r>
          </a:p>
          <a:p>
            <a:pPr>
              <a:buFontTx/>
              <a:buChar char="-"/>
            </a:pPr>
            <a:r>
              <a:rPr lang="en-US" dirty="0"/>
              <a:t>How do we evaluate and prevent issues?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2288-51D0-737D-EBEC-8F69B4DCAFAD}"/>
              </a:ext>
            </a:extLst>
          </p:cNvPr>
          <p:cNvSpPr txBox="1"/>
          <p:nvPr/>
        </p:nvSpPr>
        <p:spPr>
          <a:xfrm>
            <a:off x="5042262" y="3724295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BB0E7-EF92-33A9-0742-B4765A309DBE}"/>
              </a:ext>
            </a:extLst>
          </p:cNvPr>
          <p:cNvSpPr txBox="1"/>
          <p:nvPr/>
        </p:nvSpPr>
        <p:spPr>
          <a:xfrm>
            <a:off x="4015086" y="5193431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Software</a:t>
            </a:r>
          </a:p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01E91-F2DC-5BF4-2D51-00716F45B5F5}"/>
              </a:ext>
            </a:extLst>
          </p:cNvPr>
          <p:cNvSpPr txBox="1"/>
          <p:nvPr/>
        </p:nvSpPr>
        <p:spPr>
          <a:xfrm>
            <a:off x="6270184" y="5014368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Software</a:t>
            </a:r>
          </a:p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596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Course Perspective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the course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235F03-FE2F-54B2-1E98-40AB478D1AEF}"/>
              </a:ext>
            </a:extLst>
          </p:cNvPr>
          <p:cNvSpPr txBox="1">
            <a:spLocks/>
          </p:cNvSpPr>
          <p:nvPr/>
        </p:nvSpPr>
        <p:spPr>
          <a:xfrm>
            <a:off x="714103" y="1825625"/>
            <a:ext cx="780287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Security flaws are design flaws</a:t>
            </a:r>
          </a:p>
          <a:p>
            <a:pPr>
              <a:buFontTx/>
              <a:buChar char="-"/>
            </a:pPr>
            <a:r>
              <a:rPr lang="en-US" dirty="0"/>
              <a:t>Limitations of the toolset / misuse of the toolset</a:t>
            </a:r>
          </a:p>
          <a:p>
            <a:pPr>
              <a:buFontTx/>
              <a:buChar char="-"/>
            </a:pPr>
            <a:r>
              <a:rPr lang="en-US" dirty="0"/>
              <a:t>How do we evaluate and prevent issues?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BC9C1-CF27-1787-8233-3F41C6AE4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73" y="3409406"/>
            <a:ext cx="4496853" cy="3209925"/>
          </a:xfrm>
          <a:prstGeom prst="rect">
            <a:avLst/>
          </a:prstGeom>
        </p:spPr>
      </p:pic>
      <p:pic>
        <p:nvPicPr>
          <p:cNvPr id="11" name="Picture 10" descr="A group of men arm wrestling&#10;&#10;Description automatically generated">
            <a:extLst>
              <a:ext uri="{FF2B5EF4-FFF2-40B4-BE49-F238E27FC236}">
                <a16:creationId xmlns:a16="http://schemas.microsoft.com/office/drawing/2014/main" id="{15BB8A03-9740-3FF5-DD65-202E9584E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767"/>
          <a:stretch/>
        </p:blipFill>
        <p:spPr>
          <a:xfrm>
            <a:off x="3814893" y="3409406"/>
            <a:ext cx="4514850" cy="3209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B7BD4-67D3-651C-AC9E-2CEB70FC6709}"/>
              </a:ext>
            </a:extLst>
          </p:cNvPr>
          <p:cNvSpPr txBox="1"/>
          <p:nvPr/>
        </p:nvSpPr>
        <p:spPr>
          <a:xfrm>
            <a:off x="5042262" y="3724295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4DF7C-304C-E2AF-B058-AED03D76243B}"/>
              </a:ext>
            </a:extLst>
          </p:cNvPr>
          <p:cNvSpPr txBox="1"/>
          <p:nvPr/>
        </p:nvSpPr>
        <p:spPr>
          <a:xfrm>
            <a:off x="4015086" y="5193431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Software</a:t>
            </a:r>
          </a:p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8E826-5E6B-1214-4362-EA24E4B335BE}"/>
              </a:ext>
            </a:extLst>
          </p:cNvPr>
          <p:cNvSpPr txBox="1"/>
          <p:nvPr/>
        </p:nvSpPr>
        <p:spPr>
          <a:xfrm>
            <a:off x="6270184" y="5014368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Software</a:t>
            </a:r>
          </a:p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67B28-410E-C112-901A-1F0DC1C720B4}"/>
              </a:ext>
            </a:extLst>
          </p:cNvPr>
          <p:cNvSpPr txBox="1"/>
          <p:nvPr/>
        </p:nvSpPr>
        <p:spPr>
          <a:xfrm>
            <a:off x="6338465" y="3365006"/>
            <a:ext cx="2092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Software</a:t>
            </a:r>
          </a:p>
          <a:p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203072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Topic Breakdown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the course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AB893-9BB0-1C1F-B78F-3F3F4FE40EAF}"/>
              </a:ext>
            </a:extLst>
          </p:cNvPr>
          <p:cNvSpPr txBox="1"/>
          <p:nvPr/>
        </p:nvSpPr>
        <p:spPr>
          <a:xfrm>
            <a:off x="2176272" y="3236976"/>
            <a:ext cx="2221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e.g. testing, fuzzing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57C94-E178-CD92-6F7E-34FCB70E6D72}"/>
              </a:ext>
            </a:extLst>
          </p:cNvPr>
          <p:cNvSpPr txBox="1"/>
          <p:nvPr/>
        </p:nvSpPr>
        <p:spPr>
          <a:xfrm>
            <a:off x="2176272" y="2240280"/>
            <a:ext cx="3788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Tools and Techniques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e.g. LLVM, cyclomatic complexity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0BD58-F9E5-921F-181D-4238F4427D8A}"/>
              </a:ext>
            </a:extLst>
          </p:cNvPr>
          <p:cNvSpPr txBox="1"/>
          <p:nvPr/>
        </p:nvSpPr>
        <p:spPr>
          <a:xfrm>
            <a:off x="2176271" y="4468368"/>
            <a:ext cx="417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e.g. abstract interpretation, dataflow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5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368759"/>
            <a:ext cx="4588330" cy="2777812"/>
          </a:xfrm>
        </p:spPr>
        <p:txBody>
          <a:bodyPr wrap="square">
            <a:spAutoFit/>
          </a:bodyPr>
          <a:lstStyle/>
          <a:p>
            <a:r>
              <a:rPr lang="en-US" sz="3000" dirty="0"/>
              <a:t>Orientation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you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the course</a:t>
            </a:r>
          </a:p>
          <a:p>
            <a:r>
              <a:rPr lang="en-US" sz="3000" dirty="0"/>
              <a:t>Evaluating Evaluation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A54497-2644-2A7D-4E69-7C219416313C}"/>
              </a:ext>
            </a:extLst>
          </p:cNvPr>
          <p:cNvSpPr/>
          <p:nvPr/>
        </p:nvSpPr>
        <p:spPr>
          <a:xfrm>
            <a:off x="1342859" y="4618164"/>
            <a:ext cx="3821324" cy="530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139760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we Know Software is Secure?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447608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Evaluating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57C94-E178-CD92-6F7E-34FCB70E6D72}"/>
              </a:ext>
            </a:extLst>
          </p:cNvPr>
          <p:cNvSpPr txBox="1"/>
          <p:nvPr/>
        </p:nvSpPr>
        <p:spPr>
          <a:xfrm>
            <a:off x="1322832" y="1547806"/>
            <a:ext cx="339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thorough is our evaluation?</a:t>
            </a:r>
          </a:p>
        </p:txBody>
      </p:sp>
    </p:spTree>
    <p:extLst>
      <p:ext uri="{BB962C8B-B14F-4D97-AF65-F5344CB8AC3E}">
        <p14:creationId xmlns:p14="http://schemas.microsoft.com/office/powerpoint/2010/main" val="85015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Fast Facts from the Jump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90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I’m recording this Lecture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>
            <a:noAutofit/>
          </a:bodyPr>
          <a:lstStyle/>
          <a:p>
            <a:r>
              <a:rPr lang="en-US" dirty="0"/>
              <a:t>I’ll post the video And these slides on the class Website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4573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" y="139760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13684" y="447608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Evaluating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57C94-E178-CD92-6F7E-34FCB70E6D72}"/>
              </a:ext>
            </a:extLst>
          </p:cNvPr>
          <p:cNvSpPr txBox="1"/>
          <p:nvPr/>
        </p:nvSpPr>
        <p:spPr>
          <a:xfrm>
            <a:off x="1322832" y="1547806"/>
            <a:ext cx="532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nontrivial property of a program is undecidable</a:t>
            </a:r>
          </a:p>
        </p:txBody>
      </p:sp>
    </p:spTree>
    <p:extLst>
      <p:ext uri="{BB962C8B-B14F-4D97-AF65-F5344CB8AC3E}">
        <p14:creationId xmlns:p14="http://schemas.microsoft.com/office/powerpoint/2010/main" val="3536882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341176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689490"/>
            <a:ext cx="5094732" cy="3885807"/>
          </a:xfrm>
        </p:spPr>
        <p:txBody>
          <a:bodyPr wrap="square">
            <a:spAutoFit/>
          </a:bodyPr>
          <a:lstStyle/>
          <a:p>
            <a:r>
              <a:rPr lang="en-US" sz="3000" dirty="0"/>
              <a:t>Fill out the course entry survey</a:t>
            </a:r>
          </a:p>
          <a:p>
            <a:r>
              <a:rPr lang="en-US" sz="3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https://analysis.cool/survey</a:t>
            </a:r>
            <a:r>
              <a:rPr lang="en-US" sz="3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000" dirty="0"/>
              <a:t>Read the syllabus</a:t>
            </a:r>
          </a:p>
          <a:p>
            <a:r>
              <a:rPr lang="en-US" sz="30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https://analysis.cool/syllabus</a:t>
            </a:r>
            <a:r>
              <a:rPr lang="en-US" sz="3000" dirty="0"/>
              <a:t> </a:t>
            </a:r>
          </a:p>
          <a:p>
            <a:r>
              <a:rPr lang="en-US" sz="3000" dirty="0"/>
              <a:t>Sign up for Piazza</a:t>
            </a:r>
          </a:p>
        </p:txBody>
      </p:sp>
    </p:spTree>
    <p:extLst>
      <p:ext uri="{BB962C8B-B14F-4D97-AF65-F5344CB8AC3E}">
        <p14:creationId xmlns:p14="http://schemas.microsoft.com/office/powerpoint/2010/main" val="393142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49613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ASSIGNMENTS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130101"/>
            <a:ext cx="5433204" cy="365125"/>
          </a:xfrm>
        </p:spPr>
        <p:txBody>
          <a:bodyPr>
            <a:noAutofit/>
          </a:bodyPr>
          <a:lstStyle/>
          <a:p>
            <a:r>
              <a:rPr lang="en-US" sz="2400" dirty="0"/>
              <a:t>Entry Survey</a:t>
            </a:r>
            <a:endParaRPr lang="en-US" sz="24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496101"/>
            <a:ext cx="5431971" cy="1088301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Out </a:t>
            </a:r>
            <a:r>
              <a:rPr lang="en-US" sz="2000" b="1" dirty="0"/>
              <a:t>now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Due tonight at 11:59 PM on Canvas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4A7CF77-EFEA-7F87-5A04-9B8BA73B6A7E}"/>
              </a:ext>
            </a:extLst>
          </p:cNvPr>
          <p:cNvSpPr txBox="1">
            <a:spLocks/>
          </p:cNvSpPr>
          <p:nvPr/>
        </p:nvSpPr>
        <p:spPr>
          <a:xfrm>
            <a:off x="5922254" y="3452933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Exercise #1</a:t>
            </a:r>
            <a:endParaRPr lang="en-US" sz="2400" b="1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88C09C0-495D-9F5D-0CA0-6359A0A6A0C6}"/>
              </a:ext>
            </a:extLst>
          </p:cNvPr>
          <p:cNvSpPr txBox="1">
            <a:spLocks/>
          </p:cNvSpPr>
          <p:nvPr/>
        </p:nvSpPr>
        <p:spPr>
          <a:xfrm>
            <a:off x="5922254" y="3818933"/>
            <a:ext cx="6269746" cy="108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000" dirty="0"/>
              <a:t>If you’re here, you just got 100%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If you missed this class, due on Sunday at 11:59 PM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368759"/>
            <a:ext cx="3900352" cy="2777812"/>
          </a:xfrm>
        </p:spPr>
        <p:txBody>
          <a:bodyPr wrap="square">
            <a:spAutoFit/>
          </a:bodyPr>
          <a:lstStyle/>
          <a:p>
            <a:r>
              <a:rPr lang="en-US" sz="3000" dirty="0"/>
              <a:t>Orientation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you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About the course</a:t>
            </a:r>
          </a:p>
          <a:p>
            <a:r>
              <a:rPr lang="en-US" sz="3000" dirty="0"/>
              <a:t>Evaluating Evaluation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754484-666B-1F37-5CAC-9050C8C8AB4A}"/>
              </a:ext>
            </a:extLst>
          </p:cNvPr>
          <p:cNvSpPr/>
          <p:nvPr/>
        </p:nvSpPr>
        <p:spPr>
          <a:xfrm>
            <a:off x="1133856" y="3050613"/>
            <a:ext cx="2194560" cy="530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About 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E1C99-CB92-7189-CA38-4C04BCD4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8" y="1297522"/>
            <a:ext cx="3566324" cy="35663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9BAE3-3BA0-8663-7535-9E2B010B92D8}"/>
              </a:ext>
            </a:extLst>
          </p:cNvPr>
          <p:cNvSpPr/>
          <p:nvPr/>
        </p:nvSpPr>
        <p:spPr>
          <a:xfrm>
            <a:off x="3810000" y="501693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(</a:t>
            </a:r>
            <a:r>
              <a:rPr lang="en-US" sz="1200" dirty="0">
                <a:latin typeface="Impact" panose="020B0806030902050204" pitchFamily="34" charset="0"/>
              </a:rPr>
              <a:t> </a:t>
            </a:r>
            <a:r>
              <a:rPr lang="en-US" sz="3200" dirty="0">
                <a:latin typeface="Impact" panose="020B0806030902050204" pitchFamily="34" charset="0"/>
              </a:rPr>
              <a:t>Assistant</a:t>
            </a:r>
            <a:r>
              <a:rPr lang="en-US" sz="1200" dirty="0">
                <a:latin typeface="Impact" panose="020B0806030902050204" pitchFamily="34" charset="0"/>
              </a:rPr>
              <a:t> </a:t>
            </a:r>
            <a:r>
              <a:rPr lang="en-US" sz="3200" dirty="0">
                <a:latin typeface="Impact" panose="020B0806030902050204" pitchFamily="34" charset="0"/>
              </a:rPr>
              <a:t>) Professor</a:t>
            </a:r>
          </a:p>
          <a:p>
            <a:pPr algn="ctr"/>
            <a:r>
              <a:rPr lang="en-US" sz="3200" dirty="0">
                <a:latin typeface="Impact" panose="020B0806030902050204" pitchFamily="34" charset="0"/>
              </a:rPr>
              <a:t>Andrew “Drew” Davidson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7626F-8C44-E647-796C-363BEDABE208}"/>
              </a:ext>
            </a:extLst>
          </p:cNvPr>
          <p:cNvSpPr txBox="1"/>
          <p:nvPr/>
        </p:nvSpPr>
        <p:spPr>
          <a:xfrm>
            <a:off x="4978803" y="6019836"/>
            <a:ext cx="22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Pronouns: he/him/his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3C29A-6338-EF8B-D6FA-5E2263B1F132}"/>
              </a:ext>
            </a:extLst>
          </p:cNvPr>
          <p:cNvSpPr txBox="1"/>
          <p:nvPr/>
        </p:nvSpPr>
        <p:spPr>
          <a:xfrm rot="20523574">
            <a:off x="2547576" y="222419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scientist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04CEA51-5902-98F5-9347-F6D94768A164}"/>
              </a:ext>
            </a:extLst>
          </p:cNvPr>
          <p:cNvSpPr/>
          <p:nvPr/>
        </p:nvSpPr>
        <p:spPr>
          <a:xfrm rot="14476768">
            <a:off x="3903447" y="2538279"/>
            <a:ext cx="838899" cy="755009"/>
          </a:xfrm>
          <a:custGeom>
            <a:avLst/>
            <a:gdLst>
              <a:gd name="connsiteX0" fmla="*/ 838899 w 838899"/>
              <a:gd name="connsiteY0" fmla="*/ 0 h 755009"/>
              <a:gd name="connsiteX1" fmla="*/ 234891 w 838899"/>
              <a:gd name="connsiteY1" fmla="*/ 142613 h 755009"/>
              <a:gd name="connsiteX2" fmla="*/ 0 w 838899"/>
              <a:gd name="connsiteY2" fmla="*/ 755009 h 7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899" h="755009">
                <a:moveTo>
                  <a:pt x="838899" y="0"/>
                </a:moveTo>
                <a:cubicBezTo>
                  <a:pt x="606803" y="8389"/>
                  <a:pt x="374708" y="16778"/>
                  <a:pt x="234891" y="142613"/>
                </a:cubicBezTo>
                <a:cubicBezTo>
                  <a:pt x="95074" y="268448"/>
                  <a:pt x="47537" y="511728"/>
                  <a:pt x="0" y="755009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96EEE-E67D-4288-C19B-9434047DF6FA}"/>
              </a:ext>
            </a:extLst>
          </p:cNvPr>
          <p:cNvSpPr txBox="1"/>
          <p:nvPr/>
        </p:nvSpPr>
        <p:spPr>
          <a:xfrm rot="979039">
            <a:off x="8255412" y="1643383"/>
            <a:ext cx="211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…and an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administrator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EE80C5-54BE-8C72-72CE-ACB33E622B41}"/>
              </a:ext>
            </a:extLst>
          </p:cNvPr>
          <p:cNvSpPr/>
          <p:nvPr/>
        </p:nvSpPr>
        <p:spPr>
          <a:xfrm rot="14476768">
            <a:off x="7906167" y="1954421"/>
            <a:ext cx="889345" cy="2314064"/>
          </a:xfrm>
          <a:custGeom>
            <a:avLst/>
            <a:gdLst>
              <a:gd name="connsiteX0" fmla="*/ 838899 w 838899"/>
              <a:gd name="connsiteY0" fmla="*/ 0 h 755009"/>
              <a:gd name="connsiteX1" fmla="*/ 234891 w 838899"/>
              <a:gd name="connsiteY1" fmla="*/ 142613 h 755009"/>
              <a:gd name="connsiteX2" fmla="*/ 0 w 838899"/>
              <a:gd name="connsiteY2" fmla="*/ 755009 h 755009"/>
              <a:gd name="connsiteX0" fmla="*/ 620862 w 620862"/>
              <a:gd name="connsiteY0" fmla="*/ 2287941 h 2434696"/>
              <a:gd name="connsiteX1" fmla="*/ 16854 w 620862"/>
              <a:gd name="connsiteY1" fmla="*/ 2430554 h 2434696"/>
              <a:gd name="connsiteX2" fmla="*/ 606948 w 620862"/>
              <a:gd name="connsiteY2" fmla="*/ 15069 h 2434696"/>
              <a:gd name="connsiteX0" fmla="*/ 425172 w 425172"/>
              <a:gd name="connsiteY0" fmla="*/ 2295518 h 2295571"/>
              <a:gd name="connsiteX1" fmla="*/ 21919 w 425172"/>
              <a:gd name="connsiteY1" fmla="*/ 1453325 h 2295571"/>
              <a:gd name="connsiteX2" fmla="*/ 411258 w 425172"/>
              <a:gd name="connsiteY2" fmla="*/ 22646 h 2295571"/>
              <a:gd name="connsiteX0" fmla="*/ 585343 w 585343"/>
              <a:gd name="connsiteY0" fmla="*/ 2313273 h 2313326"/>
              <a:gd name="connsiteX1" fmla="*/ 182090 w 585343"/>
              <a:gd name="connsiteY1" fmla="*/ 1471080 h 2313326"/>
              <a:gd name="connsiteX2" fmla="*/ 571429 w 585343"/>
              <a:gd name="connsiteY2" fmla="*/ 40401 h 2313326"/>
              <a:gd name="connsiteX0" fmla="*/ 13914 w 13914"/>
              <a:gd name="connsiteY0" fmla="*/ 2272872 h 2272872"/>
              <a:gd name="connsiteX1" fmla="*/ 0 w 13914"/>
              <a:gd name="connsiteY1" fmla="*/ 0 h 2272872"/>
              <a:gd name="connsiteX0" fmla="*/ 309788 w 309788"/>
              <a:gd name="connsiteY0" fmla="*/ 2272872 h 2295109"/>
              <a:gd name="connsiteX1" fmla="*/ 295874 w 309788"/>
              <a:gd name="connsiteY1" fmla="*/ 0 h 2295109"/>
              <a:gd name="connsiteX0" fmla="*/ 610212 w 610212"/>
              <a:gd name="connsiteY0" fmla="*/ 2280540 h 2297891"/>
              <a:gd name="connsiteX1" fmla="*/ 596298 w 610212"/>
              <a:gd name="connsiteY1" fmla="*/ 7668 h 2297891"/>
              <a:gd name="connsiteX0" fmla="*/ 667327 w 667327"/>
              <a:gd name="connsiteY0" fmla="*/ 2646554 h 2661937"/>
              <a:gd name="connsiteX1" fmla="*/ 554687 w 667327"/>
              <a:gd name="connsiteY1" fmla="*/ 6782 h 2661937"/>
              <a:gd name="connsiteX0" fmla="*/ 433360 w 433360"/>
              <a:gd name="connsiteY0" fmla="*/ 2639772 h 2663790"/>
              <a:gd name="connsiteX1" fmla="*/ 320720 w 433360"/>
              <a:gd name="connsiteY1" fmla="*/ 0 h 2663790"/>
              <a:gd name="connsiteX0" fmla="*/ 279469 w 666097"/>
              <a:gd name="connsiteY0" fmla="*/ 2314064 h 2342484"/>
              <a:gd name="connsiteX1" fmla="*/ 666097 w 666097"/>
              <a:gd name="connsiteY1" fmla="*/ 0 h 2342484"/>
              <a:gd name="connsiteX0" fmla="*/ 502717 w 889345"/>
              <a:gd name="connsiteY0" fmla="*/ 2314064 h 2314064"/>
              <a:gd name="connsiteX1" fmla="*/ 889345 w 889345"/>
              <a:gd name="connsiteY1" fmla="*/ 0 h 23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345" h="2314064">
                <a:moveTo>
                  <a:pt x="502717" y="2314064"/>
                </a:moveTo>
                <a:cubicBezTo>
                  <a:pt x="-693430" y="1877481"/>
                  <a:pt x="580130" y="1019332"/>
                  <a:pt x="889345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06AC3-6F55-03B3-B592-B39097065BA6}"/>
              </a:ext>
            </a:extLst>
          </p:cNvPr>
          <p:cNvSpPr txBox="1"/>
          <p:nvPr/>
        </p:nvSpPr>
        <p:spPr>
          <a:xfrm rot="496521">
            <a:off x="2281944" y="4121677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…and also a</a:t>
            </a:r>
          </a:p>
          <a:p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teacher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045734-EA25-6472-B939-376B923DDC96}"/>
              </a:ext>
            </a:extLst>
          </p:cNvPr>
          <p:cNvSpPr/>
          <p:nvPr/>
        </p:nvSpPr>
        <p:spPr>
          <a:xfrm rot="14476768">
            <a:off x="4052235" y="3153530"/>
            <a:ext cx="509525" cy="1587676"/>
          </a:xfrm>
          <a:custGeom>
            <a:avLst/>
            <a:gdLst>
              <a:gd name="connsiteX0" fmla="*/ 838899 w 838899"/>
              <a:gd name="connsiteY0" fmla="*/ 0 h 755009"/>
              <a:gd name="connsiteX1" fmla="*/ 234891 w 838899"/>
              <a:gd name="connsiteY1" fmla="*/ 142613 h 755009"/>
              <a:gd name="connsiteX2" fmla="*/ 0 w 838899"/>
              <a:gd name="connsiteY2" fmla="*/ 755009 h 755009"/>
              <a:gd name="connsiteX0" fmla="*/ 591052 w 591052"/>
              <a:gd name="connsiteY0" fmla="*/ 0 h 1373054"/>
              <a:gd name="connsiteX1" fmla="*/ 234891 w 591052"/>
              <a:gd name="connsiteY1" fmla="*/ 760658 h 1373054"/>
              <a:gd name="connsiteX2" fmla="*/ 0 w 591052"/>
              <a:gd name="connsiteY2" fmla="*/ 1373054 h 1373054"/>
              <a:gd name="connsiteX0" fmla="*/ 591052 w 591052"/>
              <a:gd name="connsiteY0" fmla="*/ 0 h 1373054"/>
              <a:gd name="connsiteX1" fmla="*/ 0 w 591052"/>
              <a:gd name="connsiteY1" fmla="*/ 1373054 h 1373054"/>
              <a:gd name="connsiteX0" fmla="*/ 461018 w 461018"/>
              <a:gd name="connsiteY0" fmla="*/ 0 h 1587676"/>
              <a:gd name="connsiteX1" fmla="*/ 0 w 461018"/>
              <a:gd name="connsiteY1" fmla="*/ 1587676 h 1587676"/>
              <a:gd name="connsiteX0" fmla="*/ 517930 w 517930"/>
              <a:gd name="connsiteY0" fmla="*/ 0 h 1587676"/>
              <a:gd name="connsiteX1" fmla="*/ 56912 w 517930"/>
              <a:gd name="connsiteY1" fmla="*/ 1587676 h 1587676"/>
              <a:gd name="connsiteX0" fmla="*/ 504846 w 509525"/>
              <a:gd name="connsiteY0" fmla="*/ 0 h 1587676"/>
              <a:gd name="connsiteX1" fmla="*/ 43828 w 509525"/>
              <a:gd name="connsiteY1" fmla="*/ 1587676 h 15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525" h="1587676">
                <a:moveTo>
                  <a:pt x="504846" y="0"/>
                </a:moveTo>
                <a:cubicBezTo>
                  <a:pt x="575818" y="404683"/>
                  <a:pt x="-187524" y="1095113"/>
                  <a:pt x="43828" y="1587676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Job of a Professor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A44F65-3DD9-0D4F-B03D-3D00F05A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13" y="2316270"/>
            <a:ext cx="8922774" cy="3812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447997E-3EA6-13A5-BD03-4C27C9D2EA1C}"/>
              </a:ext>
            </a:extLst>
          </p:cNvPr>
          <p:cNvSpPr txBox="1">
            <a:spLocks/>
          </p:cNvSpPr>
          <p:nvPr/>
        </p:nvSpPr>
        <p:spPr>
          <a:xfrm>
            <a:off x="2049285" y="1779187"/>
            <a:ext cx="8093430" cy="7018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actual start of my job offer letter from KU: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I’m A Mandatory Reporter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43EF9-E026-CA40-5DCA-6234545B12C5}"/>
              </a:ext>
            </a:extLst>
          </p:cNvPr>
          <p:cNvSpPr txBox="1"/>
          <p:nvPr/>
        </p:nvSpPr>
        <p:spPr>
          <a:xfrm>
            <a:off x="535576" y="1750509"/>
            <a:ext cx="85561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  <a:hlinkClick r:id="rId2"/>
              </a:rPr>
              <a:t>https://civilrights.ku.edu/sexual-misconduct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I (like 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nearly all KU faculty and staff)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 am designated as a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alyard-text"/>
              </a:rPr>
              <a:t>mandatory reporters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.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I’m required to report incidents of discrimination and sexual harassment, including sexual violence, to the Office of Civil Rights &amp; Title IX.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The following positions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alyard-text"/>
              </a:rPr>
              <a:t>are not mandatory reporters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 and can keep your information confidential: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CARE (Campus Assistance, Resource, and Education) Coordinator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</a:b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3"/>
              </a:rPr>
              <a:t>785-864-9255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 | 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4"/>
              </a:rPr>
              <a:t>care@ku.edu</a:t>
            </a:r>
            <a:endParaRPr lang="en-US" sz="2000" b="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KU Counseling and Psychological Services (CAPS)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</a:b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5"/>
              </a:rPr>
              <a:t>785-864-2277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 | 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6"/>
              </a:rPr>
              <a:t>caps.ku.edu</a:t>
            </a:r>
            <a:endParaRPr lang="en-US" sz="2000" b="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University Ombuds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</a:b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7"/>
              </a:rPr>
              <a:t>785-864-7261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 | 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halyard-text"/>
                <a:hlinkClick r:id="rId8"/>
              </a:rPr>
              <a:t>ombuds@ku.edu</a:t>
            </a:r>
            <a:endParaRPr lang="en-US" sz="2000" b="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51693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B54ED81-62FA-BC1D-6316-1E1E1E05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" y="2742184"/>
            <a:ext cx="262128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F74ED572-C217-0FE5-0F50-BC1EA56AFFE0}"/>
              </a:ext>
            </a:extLst>
          </p:cNvPr>
          <p:cNvSpPr/>
          <p:nvPr/>
        </p:nvSpPr>
        <p:spPr>
          <a:xfrm rot="11270502">
            <a:off x="2073464" y="979992"/>
            <a:ext cx="2621280" cy="1666240"/>
          </a:xfrm>
          <a:prstGeom prst="cloud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3AA01-E11C-F9F0-7D35-DC63F8D01003}"/>
              </a:ext>
            </a:extLst>
          </p:cNvPr>
          <p:cNvSpPr txBox="1"/>
          <p:nvPr/>
        </p:nvSpPr>
        <p:spPr>
          <a:xfrm>
            <a:off x="2743397" y="1329496"/>
            <a:ext cx="1271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How</a:t>
            </a:r>
          </a:p>
          <a:p>
            <a:pPr algn="ctr"/>
            <a:r>
              <a:rPr lang="en-US" sz="2800" b="1" dirty="0"/>
              <a:t>Teach?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F60E4D-19AA-3299-780A-B288E79C1B8D}"/>
              </a:ext>
            </a:extLst>
          </p:cNvPr>
          <p:cNvSpPr/>
          <p:nvPr/>
        </p:nvSpPr>
        <p:spPr>
          <a:xfrm>
            <a:off x="2279904" y="3161792"/>
            <a:ext cx="198118" cy="2032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DE4CAF-69ED-86B0-2105-136657DF2677}"/>
              </a:ext>
            </a:extLst>
          </p:cNvPr>
          <p:cNvSpPr/>
          <p:nvPr/>
        </p:nvSpPr>
        <p:spPr>
          <a:xfrm>
            <a:off x="2502404" y="2787986"/>
            <a:ext cx="304804" cy="30065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39C70-52FA-6C4A-FD2E-418BCF643184}"/>
              </a:ext>
            </a:extLst>
          </p:cNvPr>
          <p:cNvSpPr txBox="1"/>
          <p:nvPr/>
        </p:nvSpPr>
        <p:spPr>
          <a:xfrm>
            <a:off x="4919472" y="1865376"/>
            <a:ext cx="6949440" cy="4514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000" dirty="0"/>
              <a:t>Teach the class I’d like to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Treat your time as a valuable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Avoid the annoyances I experienced as a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000" dirty="0"/>
              <a:t>Objectives – Teach a class that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Entertaining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Enjoyable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783678-C6B9-33A3-0231-DF0EADC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MY Teaching Philosophy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F7299C-3461-D54C-4702-C540DC0FAA5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About 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0ACC56-67E4-7A7B-4244-BB4663B53B2F}"/>
              </a:ext>
            </a:extLst>
          </p:cNvPr>
          <p:cNvGrpSpPr/>
          <p:nvPr/>
        </p:nvGrpSpPr>
        <p:grpSpPr>
          <a:xfrm>
            <a:off x="6912864" y="4663440"/>
            <a:ext cx="2610350" cy="369332"/>
            <a:chOff x="6912864" y="4663440"/>
            <a:chExt cx="2610350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31CEE6-2282-D647-5DE9-A7AE76687727}"/>
                </a:ext>
              </a:extLst>
            </p:cNvPr>
            <p:cNvCxnSpPr/>
            <p:nvPr/>
          </p:nvCxnSpPr>
          <p:spPr>
            <a:xfrm flipH="1">
              <a:off x="6912864" y="4855464"/>
              <a:ext cx="96012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EB76C9-38D7-63BD-9A29-398C76E95C3E}"/>
                </a:ext>
              </a:extLst>
            </p:cNvPr>
            <p:cNvSpPr txBox="1"/>
            <p:nvPr/>
          </p:nvSpPr>
          <p:spPr>
            <a:xfrm>
              <a:off x="7790688" y="4663440"/>
              <a:ext cx="173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</a:rPr>
                <a:t>Most important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DEF8A1-C8E8-E073-C6AE-D8EC20A7248E}"/>
              </a:ext>
            </a:extLst>
          </p:cNvPr>
          <p:cNvSpPr/>
          <p:nvPr/>
        </p:nvSpPr>
        <p:spPr>
          <a:xfrm>
            <a:off x="3492835" y="3063240"/>
            <a:ext cx="1673525" cy="2670048"/>
          </a:xfrm>
          <a:custGeom>
            <a:avLst/>
            <a:gdLst>
              <a:gd name="connsiteX0" fmla="*/ 1591229 w 1673525"/>
              <a:gd name="connsiteY0" fmla="*/ 2670048 h 2670048"/>
              <a:gd name="connsiteX1" fmla="*/ 173 w 1673525"/>
              <a:gd name="connsiteY1" fmla="*/ 1298448 h 2670048"/>
              <a:gd name="connsiteX2" fmla="*/ 1673525 w 1673525"/>
              <a:gd name="connsiteY2" fmla="*/ 0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525" h="2670048">
                <a:moveTo>
                  <a:pt x="1591229" y="2670048"/>
                </a:moveTo>
                <a:cubicBezTo>
                  <a:pt x="788843" y="2206752"/>
                  <a:pt x="-13543" y="1743456"/>
                  <a:pt x="173" y="1298448"/>
                </a:cubicBezTo>
                <a:cubicBezTo>
                  <a:pt x="13889" y="853440"/>
                  <a:pt x="843707" y="426720"/>
                  <a:pt x="1673525" y="0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F034C-7E2B-B738-191F-97A31C1E4630}"/>
              </a:ext>
            </a:extLst>
          </p:cNvPr>
          <p:cNvSpPr txBox="1"/>
          <p:nvPr/>
        </p:nvSpPr>
        <p:spPr>
          <a:xfrm>
            <a:off x="5046684" y="5548622"/>
            <a:ext cx="147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“Like what?”</a:t>
            </a:r>
          </a:p>
        </p:txBody>
      </p:sp>
    </p:spTree>
    <p:extLst>
      <p:ext uri="{BB962C8B-B14F-4D97-AF65-F5344CB8AC3E}">
        <p14:creationId xmlns:p14="http://schemas.microsoft.com/office/powerpoint/2010/main" val="7541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253</TotalTime>
  <Words>1089</Words>
  <Application>Microsoft Office PowerPoint</Application>
  <PresentationFormat>Widescreen</PresentationFormat>
  <Paragraphs>258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halyard-text</vt:lpstr>
      <vt:lpstr>Impact</vt:lpstr>
      <vt:lpstr>MV Boli</vt:lpstr>
      <vt:lpstr>Tenorite</vt:lpstr>
      <vt:lpstr>Monoline</vt:lpstr>
      <vt:lpstr>ExerCise #1</vt:lpstr>
      <vt:lpstr>Overview </vt:lpstr>
      <vt:lpstr>Fast Facts from the Jump</vt:lpstr>
      <vt:lpstr>Administrivia and  Announcements</vt:lpstr>
      <vt:lpstr>Today’s Roadmap</vt:lpstr>
      <vt:lpstr>About ME</vt:lpstr>
      <vt:lpstr>The Job of a Professor</vt:lpstr>
      <vt:lpstr>I’m A Mandatory Reporter</vt:lpstr>
      <vt:lpstr>MY Teaching Philosophy</vt:lpstr>
      <vt:lpstr>What to call Me</vt:lpstr>
      <vt:lpstr>Interacting With Me</vt:lpstr>
      <vt:lpstr>Today’s Roadmap</vt:lpstr>
      <vt:lpstr>This Course is Built For You!</vt:lpstr>
      <vt:lpstr>Class Composition</vt:lpstr>
      <vt:lpstr>Course Entry Survey</vt:lpstr>
      <vt:lpstr>Your Hypothetically Asked Questions (HAQ)?</vt:lpstr>
      <vt:lpstr>Your Hypothetically Asked Questions (HAQ)?</vt:lpstr>
      <vt:lpstr>Your Hypothetically Asked Questions (HAQ)?</vt:lpstr>
      <vt:lpstr>IS This Class Hard?</vt:lpstr>
      <vt:lpstr>Your Hypothetically Asked Questions (HAQ)?</vt:lpstr>
      <vt:lpstr>Expectations of You</vt:lpstr>
      <vt:lpstr>Expectations of You</vt:lpstr>
      <vt:lpstr>Today’s Roadmap</vt:lpstr>
      <vt:lpstr>Course TOPIC</vt:lpstr>
      <vt:lpstr>Course Perspective</vt:lpstr>
      <vt:lpstr>Course Perspective</vt:lpstr>
      <vt:lpstr>Basic Topic Breakdown</vt:lpstr>
      <vt:lpstr>Today’s Roadmap</vt:lpstr>
      <vt:lpstr>How Do we Know Software is Secure?</vt:lpstr>
      <vt:lpstr>Rice’s Theorem</vt:lpstr>
      <vt:lpstr>Lecture END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#1</dc:title>
  <dc:creator>Davidson, Drew</dc:creator>
  <cp:lastModifiedBy>Davidson, Drew</cp:lastModifiedBy>
  <cp:revision>4</cp:revision>
  <dcterms:created xsi:type="dcterms:W3CDTF">2023-08-21T14:00:41Z</dcterms:created>
  <dcterms:modified xsi:type="dcterms:W3CDTF">2023-08-21T19:28:38Z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