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9"/>
  </p:notesMasterIdLst>
  <p:handoutMasterIdLst>
    <p:handoutMasterId r:id="rId20"/>
  </p:handoutMasterIdLst>
  <p:sldIdLst>
    <p:sldId id="296" r:id="rId5"/>
    <p:sldId id="295" r:id="rId6"/>
    <p:sldId id="256" r:id="rId7"/>
    <p:sldId id="1060" r:id="rId8"/>
    <p:sldId id="1115" r:id="rId9"/>
    <p:sldId id="1363" r:id="rId10"/>
    <p:sldId id="1351" r:id="rId11"/>
    <p:sldId id="1356" r:id="rId12"/>
    <p:sldId id="1360" r:id="rId13"/>
    <p:sldId id="1361" r:id="rId14"/>
    <p:sldId id="1364" r:id="rId15"/>
    <p:sldId id="1366" r:id="rId16"/>
    <p:sldId id="1365" r:id="rId17"/>
    <p:sldId id="13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lvm.org/doxygen/classllvm_1_1IRBuilder.html" TargetMode="Externa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#26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Program Instrumentation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What is the difference between static and dynamic program instrumentation?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Example: LLVM Coverage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Approach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3531429" y="2966247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Let’s take it to the terminal!</a:t>
            </a:r>
          </a:p>
        </p:txBody>
      </p:sp>
    </p:spTree>
    <p:extLst>
      <p:ext uri="{BB962C8B-B14F-4D97-AF65-F5344CB8AC3E}">
        <p14:creationId xmlns:p14="http://schemas.microsoft.com/office/powerpoint/2010/main" val="2296336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Custom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Approach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1164746" y="2186317"/>
            <a:ext cx="972288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Previous Example took advantage of pre-existing instrumentation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8E1924-0A6C-F6DD-3F1D-22EA486ACDAE}"/>
              </a:ext>
            </a:extLst>
          </p:cNvPr>
          <p:cNvSpPr txBox="1"/>
          <p:nvPr/>
        </p:nvSpPr>
        <p:spPr>
          <a:xfrm>
            <a:off x="1274865" y="2865721"/>
            <a:ext cx="4926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What if we wanted to make our own custom instrumentation?</a:t>
            </a:r>
          </a:p>
        </p:txBody>
      </p:sp>
    </p:spTree>
    <p:extLst>
      <p:ext uri="{BB962C8B-B14F-4D97-AF65-F5344CB8AC3E}">
        <p14:creationId xmlns:p14="http://schemas.microsoft.com/office/powerpoint/2010/main" val="1775033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Custom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Approach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1164746" y="1352600"/>
            <a:ext cx="972288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Getting started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8E1924-0A6C-F6DD-3F1D-22EA486ACDAE}"/>
              </a:ext>
            </a:extLst>
          </p:cNvPr>
          <p:cNvSpPr txBox="1"/>
          <p:nvPr/>
        </p:nvSpPr>
        <p:spPr>
          <a:xfrm>
            <a:off x="1153843" y="1897532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1) Reference the LLVM API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08E70-7F3E-71EB-ADD8-B0076BDA7D73}"/>
              </a:ext>
            </a:extLst>
          </p:cNvPr>
          <p:cNvSpPr txBox="1"/>
          <p:nvPr/>
        </p:nvSpPr>
        <p:spPr>
          <a:xfrm>
            <a:off x="1171775" y="2256119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2) Build our own (trivial) analysis pass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C2DAB-9852-D8ED-5606-6E603ED82EFA}"/>
              </a:ext>
            </a:extLst>
          </p:cNvPr>
          <p:cNvSpPr txBox="1"/>
          <p:nvPr/>
        </p:nvSpPr>
        <p:spPr>
          <a:xfrm>
            <a:off x="1171776" y="2578844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3) Hook into the LLVM opt infrastructure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99578-AFC7-D025-AE07-478F8B03E8E3}"/>
              </a:ext>
            </a:extLst>
          </p:cNvPr>
          <p:cNvSpPr txBox="1"/>
          <p:nvPr/>
        </p:nvSpPr>
        <p:spPr>
          <a:xfrm>
            <a:off x="1180743" y="2937431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4) Run our analysis pass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C2193CC-B9A8-683B-9BEB-D05E2AEC399A}"/>
              </a:ext>
            </a:extLst>
          </p:cNvPr>
          <p:cNvSpPr txBox="1">
            <a:spLocks/>
          </p:cNvSpPr>
          <p:nvPr/>
        </p:nvSpPr>
        <p:spPr>
          <a:xfrm>
            <a:off x="1173711" y="3539994"/>
            <a:ext cx="972288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Going Further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A89566-BEAA-4D28-C948-AEA7C254EEA4}"/>
              </a:ext>
            </a:extLst>
          </p:cNvPr>
          <p:cNvSpPr txBox="1"/>
          <p:nvPr/>
        </p:nvSpPr>
        <p:spPr>
          <a:xfrm>
            <a:off x="1207636" y="3986297"/>
            <a:ext cx="5699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Insert more full-featured functionality</a:t>
            </a:r>
          </a:p>
          <a:p>
            <a:r>
              <a:rPr lang="en-US" dirty="0"/>
              <a:t>(</a:t>
            </a:r>
            <a:r>
              <a:rPr lang="en-US" dirty="0">
                <a:hlinkClick r:id="rId2"/>
              </a:rPr>
              <a:t>https://llvm.org/doxygen/classllvm_1_1IRBuilder.html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1457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Tutorial: Custom LLVM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Approach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3531429" y="2966247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Let’s take it to the terminal!</a:t>
            </a:r>
          </a:p>
        </p:txBody>
      </p:sp>
    </p:spTree>
    <p:extLst>
      <p:ext uri="{BB962C8B-B14F-4D97-AF65-F5344CB8AC3E}">
        <p14:creationId xmlns:p14="http://schemas.microsoft.com/office/powerpoint/2010/main" val="3365427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5"/>
            <a:ext cx="5431971" cy="552428"/>
          </a:xfrm>
        </p:spPr>
        <p:txBody>
          <a:bodyPr>
            <a:normAutofit/>
          </a:bodyPr>
          <a:lstStyle/>
          <a:p>
            <a:r>
              <a:rPr lang="en-US" b="1" dirty="0"/>
              <a:t>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23775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We’ve Described 2 forms of altering the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14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B91B-E94E-AE64-A04A-1B8A362F0721}"/>
              </a:ext>
            </a:extLst>
          </p:cNvPr>
          <p:cNvSpPr txBox="1"/>
          <p:nvPr/>
        </p:nvSpPr>
        <p:spPr>
          <a:xfrm>
            <a:off x="5968311" y="3690737"/>
            <a:ext cx="4666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effectLst/>
              </a:rPr>
              <a:t>More heuristic by nature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5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BEF210-B1F7-8CBA-47B5-B05DEBA2DF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Static Instrumentation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Where We’re 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673593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Exploring Program Instrumentation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4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B91B-E94E-AE64-A04A-1B8A362F0721}"/>
              </a:ext>
            </a:extLst>
          </p:cNvPr>
          <p:cNvSpPr txBox="1"/>
          <p:nvPr/>
        </p:nvSpPr>
        <p:spPr>
          <a:xfrm>
            <a:off x="5968311" y="3346788"/>
            <a:ext cx="4666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effectLst/>
              </a:rPr>
              <a:t>An approach to dynamic analysis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Previously: Program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Inserting measurement probes into a program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4232355"/>
            <a:ext cx="4926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Lint</a:t>
            </a:r>
            <a:r>
              <a:rPr lang="en-US" i="0" dirty="0">
                <a:solidFill>
                  <a:srgbClr val="666666"/>
                </a:solidFill>
                <a:effectLst/>
              </a:rPr>
              <a:t> – The original analysis tool</a:t>
            </a:r>
          </a:p>
          <a:p>
            <a:r>
              <a:rPr lang="en-US" b="1" dirty="0">
                <a:solidFill>
                  <a:srgbClr val="666666"/>
                </a:solidFill>
              </a:rPr>
              <a:t>Splint – </a:t>
            </a:r>
            <a:r>
              <a:rPr lang="en-US" dirty="0">
                <a:solidFill>
                  <a:srgbClr val="666666"/>
                </a:solidFill>
              </a:rPr>
              <a:t>Security analysis tool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8954FE-E48D-8178-D669-AADDA1C23D9E}"/>
              </a:ext>
            </a:extLst>
          </p:cNvPr>
          <p:cNvSpPr txBox="1">
            <a:spLocks/>
          </p:cNvSpPr>
          <p:nvPr/>
        </p:nvSpPr>
        <p:spPr>
          <a:xfrm>
            <a:off x="847894" y="3804350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/>
              <a:t>Notable analysis tools</a:t>
            </a:r>
            <a:endParaRPr lang="en-US" sz="2400" cap="small" dirty="0"/>
          </a:p>
        </p:txBody>
      </p:sp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This Lesson: Static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Inserting measurement probes into a program Before it is run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591806"/>
            <a:ext cx="4926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More closely associated with proactive software evaluation</a:t>
            </a:r>
            <a:r>
              <a:rPr lang="en-US" i="0" dirty="0">
                <a:solidFill>
                  <a:srgbClr val="666666"/>
                </a:solidFill>
                <a:effectLst/>
              </a:rPr>
              <a:t> – (why?)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01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Path Frequency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The Problem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C6D82-1286-B638-9FFE-4CA916727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5" y="1845884"/>
            <a:ext cx="3676650" cy="4171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06C679-976B-B4BB-BD46-A00EC3286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92"/>
          <a:stretch/>
        </p:blipFill>
        <p:spPr>
          <a:xfrm>
            <a:off x="1705232" y="2281515"/>
            <a:ext cx="2745002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14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Static Instrumentation Tools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Approach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847895" y="2160904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Often built right into compiler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B2F9FA-0832-2CFB-5313-1CCCA18CC3E7}"/>
              </a:ext>
            </a:extLst>
          </p:cNvPr>
          <p:cNvSpPr txBox="1"/>
          <p:nvPr/>
        </p:nvSpPr>
        <p:spPr>
          <a:xfrm>
            <a:off x="847894" y="2601264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LLVM Coverage tools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B8CE6-1158-E12B-AE0C-C4233D61E1E8}"/>
              </a:ext>
            </a:extLst>
          </p:cNvPr>
          <p:cNvSpPr txBox="1"/>
          <p:nvPr/>
        </p:nvSpPr>
        <p:spPr>
          <a:xfrm>
            <a:off x="847894" y="2970596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GCC Coverage tools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4A6138-BFB2-34E5-FE35-87F1E947062D}"/>
              </a:ext>
            </a:extLst>
          </p:cNvPr>
          <p:cNvSpPr txBox="1"/>
          <p:nvPr/>
        </p:nvSpPr>
        <p:spPr>
          <a:xfrm>
            <a:off x="847894" y="4033824"/>
            <a:ext cx="4926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Google’s closure compiler</a:t>
            </a:r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CB1A4B-E20A-EE1E-1FC5-195A2162F348}"/>
              </a:ext>
            </a:extLst>
          </p:cNvPr>
          <p:cNvSpPr txBox="1">
            <a:spLocks/>
          </p:cNvSpPr>
          <p:nvPr/>
        </p:nvSpPr>
        <p:spPr>
          <a:xfrm>
            <a:off x="847895" y="3567031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Sometimes built upon optimizer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27FD74-1F97-0AC0-AB81-F10164E5C126}"/>
              </a:ext>
            </a:extLst>
          </p:cNvPr>
          <p:cNvSpPr txBox="1"/>
          <p:nvPr/>
        </p:nvSpPr>
        <p:spPr>
          <a:xfrm>
            <a:off x="847893" y="4375260"/>
            <a:ext cx="4521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https://github.com/google/closure-compiler</a:t>
            </a:r>
          </a:p>
        </p:txBody>
      </p:sp>
    </p:spTree>
    <p:extLst>
      <p:ext uri="{BB962C8B-B14F-4D97-AF65-F5344CB8AC3E}">
        <p14:creationId xmlns:p14="http://schemas.microsoft.com/office/powerpoint/2010/main" val="118443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/>
      <p:bldP spid="6" grpId="0"/>
      <p:bldP spid="9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Example: LLVM Coverage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Approach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746284" y="2269961"/>
            <a:ext cx="649341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Big Idea: Inject Basic Block Counters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CE0F8E-FD0F-C63A-F44C-3E1E1F594438}"/>
              </a:ext>
            </a:extLst>
          </p:cNvPr>
          <p:cNvSpPr txBox="1"/>
          <p:nvPr/>
        </p:nvSpPr>
        <p:spPr>
          <a:xfrm>
            <a:off x="831116" y="2601264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LLVM Coverage tools</a:t>
            </a:r>
          </a:p>
        </p:txBody>
      </p:sp>
    </p:spTree>
    <p:extLst>
      <p:ext uri="{BB962C8B-B14F-4D97-AF65-F5344CB8AC3E}">
        <p14:creationId xmlns:p14="http://schemas.microsoft.com/office/powerpoint/2010/main" val="2882049958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97235-BEC4-4F82-87A8-2F5DAD53B5F9}">
  <ds:schemaRefs>
    <ds:schemaRef ds:uri="71af3243-3dd4-4a8d-8c0d-dd76da1f02a5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230e9df3-be65-4c73-a93b-d1236ebd677e"/>
    <ds:schemaRef ds:uri="16c05727-aa75-4e4a-9b5f-8a80a1165891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16485</TotalTime>
  <Words>313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Tenorite</vt:lpstr>
      <vt:lpstr>Monoline</vt:lpstr>
      <vt:lpstr>Exercise #26</vt:lpstr>
      <vt:lpstr>Administrivia and  Announcements</vt:lpstr>
      <vt:lpstr>Static Instrumentation</vt:lpstr>
      <vt:lpstr>Where We’re At</vt:lpstr>
      <vt:lpstr>Previously: Program Instrumentation</vt:lpstr>
      <vt:lpstr>This Lesson: Static Instrumentation</vt:lpstr>
      <vt:lpstr>Path Frequency</vt:lpstr>
      <vt:lpstr>Static Instrumentation Tools</vt:lpstr>
      <vt:lpstr>Example: LLVM Coverage Instrumentation</vt:lpstr>
      <vt:lpstr>Example: LLVM Coverage Instrumentation</vt:lpstr>
      <vt:lpstr>Custom Instrumentation</vt:lpstr>
      <vt:lpstr>Custom Instrumentation</vt:lpstr>
      <vt:lpstr>Tutorial: Custom LLVM Instrumentation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85</cp:revision>
  <dcterms:created xsi:type="dcterms:W3CDTF">2023-08-21T14:00:41Z</dcterms:created>
  <dcterms:modified xsi:type="dcterms:W3CDTF">2023-11-01T19:00:07Z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